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8"/>
  </p:notesMasterIdLst>
  <p:handoutMasterIdLst>
    <p:handoutMasterId r:id="rId49"/>
  </p:handoutMasterIdLst>
  <p:sldIdLst>
    <p:sldId id="524" r:id="rId2"/>
    <p:sldId id="459" r:id="rId3"/>
    <p:sldId id="939" r:id="rId4"/>
    <p:sldId id="657" r:id="rId5"/>
    <p:sldId id="954" r:id="rId6"/>
    <p:sldId id="462" r:id="rId7"/>
    <p:sldId id="276" r:id="rId8"/>
    <p:sldId id="277" r:id="rId9"/>
    <p:sldId id="278" r:id="rId10"/>
    <p:sldId id="279" r:id="rId11"/>
    <p:sldId id="463" r:id="rId12"/>
    <p:sldId id="730" r:id="rId13"/>
    <p:sldId id="955" r:id="rId14"/>
    <p:sldId id="967" r:id="rId15"/>
    <p:sldId id="875" r:id="rId16"/>
    <p:sldId id="968" r:id="rId17"/>
    <p:sldId id="876" r:id="rId18"/>
    <p:sldId id="964" r:id="rId19"/>
    <p:sldId id="733" r:id="rId20"/>
    <p:sldId id="748" r:id="rId21"/>
    <p:sldId id="966" r:id="rId22"/>
    <p:sldId id="899" r:id="rId23"/>
    <p:sldId id="821" r:id="rId24"/>
    <p:sldId id="958" r:id="rId25"/>
    <p:sldId id="959" r:id="rId26"/>
    <p:sldId id="960" r:id="rId27"/>
    <p:sldId id="961" r:id="rId28"/>
    <p:sldId id="962" r:id="rId29"/>
    <p:sldId id="963" r:id="rId30"/>
    <p:sldId id="826" r:id="rId31"/>
    <p:sldId id="965" r:id="rId32"/>
    <p:sldId id="913" r:id="rId33"/>
    <p:sldId id="916" r:id="rId34"/>
    <p:sldId id="917" r:id="rId35"/>
    <p:sldId id="970" r:id="rId36"/>
    <p:sldId id="326" r:id="rId37"/>
    <p:sldId id="833" r:id="rId38"/>
    <p:sldId id="331" r:id="rId39"/>
    <p:sldId id="889" r:id="rId40"/>
    <p:sldId id="953" r:id="rId41"/>
    <p:sldId id="956" r:id="rId42"/>
    <p:sldId id="909" r:id="rId43"/>
    <p:sldId id="935" r:id="rId44"/>
    <p:sldId id="920" r:id="rId45"/>
    <p:sldId id="969" r:id="rId46"/>
    <p:sldId id="972" r:id="rId47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9900"/>
    <a:srgbClr val="FFFF99"/>
    <a:srgbClr val="66CCFF"/>
    <a:srgbClr val="FF3300"/>
    <a:srgbClr val="996633"/>
    <a:srgbClr val="800080"/>
    <a:srgbClr val="00002E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9" autoAdjust="0"/>
    <p:restoredTop sz="93307" autoAdjust="0"/>
  </p:normalViewPr>
  <p:slideViewPr>
    <p:cSldViewPr>
      <p:cViewPr varScale="1">
        <p:scale>
          <a:sx n="88" d="100"/>
          <a:sy n="88" d="100"/>
        </p:scale>
        <p:origin x="1003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234"/>
    </p:cViewPr>
  </p:sorterViewPr>
  <p:notesViewPr>
    <p:cSldViewPr>
      <p:cViewPr varScale="1">
        <p:scale>
          <a:sx n="55" d="100"/>
          <a:sy n="55" d="100"/>
        </p:scale>
        <p:origin x="-1572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fld id="{0639460F-9882-44AB-870D-11E0B952C68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397937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30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0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fld id="{A1746AAD-C4B4-4CD6-B4AE-BA2AB5F3D9F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03291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746AAD-C4B4-4CD6-B4AE-BA2AB5F3D9FA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38917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8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75E36452-7391-44A9-BC89-83056952BF5F}" type="slidenum">
              <a:rPr lang="en-US" altLang="zh-CN" smtClean="0"/>
              <a:pPr>
                <a:spcBef>
                  <a:spcPct val="0"/>
                </a:spcBef>
              </a:pPr>
              <a:t>39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46208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2B905-5587-4001-B9E8-D43710AEDBD2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703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746AAD-C4B4-4CD6-B4AE-BA2AB5F3D9FA}" type="slidenum">
              <a:rPr lang="en-US" altLang="zh-CN" smtClean="0"/>
              <a:pPr>
                <a:defRPr/>
              </a:pPr>
              <a:t>42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23902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878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79B58197-B7A6-45DD-A9EC-15206DF87AB3}" type="slidenum">
              <a:rPr lang="en-US" altLang="zh-CN" smtClean="0"/>
              <a:pPr eaLnBrk="1" hangingPunct="1">
                <a:spcBef>
                  <a:spcPct val="0"/>
                </a:spcBef>
              </a:pPr>
              <a:t>46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81171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746AAD-C4B4-4CD6-B4AE-BA2AB5F3D9FA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61132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318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C3D7F5C5-EAD6-4AD5-AF8B-E85213BD0337}" type="slidenum">
              <a:rPr lang="en-US" altLang="zh-CN" smtClean="0"/>
              <a:pPr eaLnBrk="1" hangingPunct="1">
                <a:spcBef>
                  <a:spcPct val="0"/>
                </a:spcBef>
              </a:pPr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30643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421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D6FEEB15-0DD0-4563-B557-BD11E2D63E19}" type="slidenum">
              <a:rPr lang="en-US" altLang="zh-CN" smtClean="0"/>
              <a:pPr eaLnBrk="1" hangingPunct="1">
                <a:spcBef>
                  <a:spcPct val="0"/>
                </a:spcBef>
              </a:pPr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42920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626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2096BC4D-D6DB-4E70-A8FF-BA5EA49E0101}" type="slidenum">
              <a:rPr lang="en-US" altLang="zh-CN" smtClean="0"/>
              <a:pPr eaLnBrk="1" hangingPunct="1">
                <a:spcBef>
                  <a:spcPct val="0"/>
                </a:spcBef>
              </a:pPr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377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342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E50CF799-B678-4712-B937-DDC5A832210A}" type="slidenum">
              <a:rPr lang="en-US" altLang="zh-CN" smtClean="0"/>
              <a:pPr eaLnBrk="1" hangingPunct="1">
                <a:spcBef>
                  <a:spcPct val="0"/>
                </a:spcBef>
              </a:pPr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2799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342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E50CF799-B678-4712-B937-DDC5A832210A}" type="slidenum">
              <a:rPr lang="en-US" altLang="zh-CN" smtClean="0"/>
              <a:pPr eaLnBrk="1" hangingPunct="1">
                <a:spcBef>
                  <a:spcPct val="0"/>
                </a:spcBef>
              </a:pPr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3335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2B905-5587-4001-B9E8-D43710AEDBD2}" type="slidenum">
              <a:rPr lang="zh-CN" altLang="en-US" smtClean="0">
                <a:solidFill>
                  <a:prstClr val="black"/>
                </a:solidFill>
              </a:rPr>
              <a:pPr/>
              <a:t>36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174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u="none" dirty="0"/>
              <a:t>在引力波、毫米</a:t>
            </a:r>
            <a:r>
              <a:rPr lang="en-US" altLang="zh-CN" u="none" dirty="0"/>
              <a:t>/</a:t>
            </a:r>
            <a:r>
              <a:rPr lang="zh-CN" altLang="en-US" u="none" dirty="0"/>
              <a:t>亚毫米等观测中，水汽的影响至关重要。</a:t>
            </a:r>
            <a:endParaRPr lang="en-US" altLang="zh-CN" u="none" dirty="0"/>
          </a:p>
          <a:p>
            <a:r>
              <a:rPr lang="zh-CN" altLang="en-US" u="none" dirty="0"/>
              <a:t>利用数值模式输出的各个高度上的水汽参数，可获得水汽的积分总量 、以及地面</a:t>
            </a:r>
            <a:r>
              <a:rPr lang="en-US" altLang="zh-CN" u="none" dirty="0"/>
              <a:t>-</a:t>
            </a:r>
            <a:r>
              <a:rPr lang="zh-CN" altLang="en-US" u="none" dirty="0"/>
              <a:t>高空的水汽廓线垂直分布。</a:t>
            </a:r>
            <a:endParaRPr lang="en-US" altLang="zh-CN" u="none" dirty="0"/>
          </a:p>
          <a:p>
            <a:r>
              <a:rPr lang="zh-CN" altLang="en-US" u="none" dirty="0"/>
              <a:t>通过与探空结果的对比，模式计算的水汽结果具有很好的一致性</a:t>
            </a:r>
            <a:endParaRPr lang="en-US" altLang="zh-CN" u="none" dirty="0"/>
          </a:p>
          <a:p>
            <a:r>
              <a:rPr lang="zh-CN" altLang="en-US" u="none" dirty="0"/>
              <a:t>表中给出了阿里站探空观测、模式计算、及利用地面气象站数据计算获得的水汽结果，具有很好的一致性</a:t>
            </a:r>
            <a:endParaRPr lang="en-US" altLang="zh-CN" u="none" dirty="0"/>
          </a:p>
          <a:p>
            <a:r>
              <a:rPr lang="zh-CN" altLang="en-US" u="none" dirty="0"/>
              <a:t>其中，利用地面气象站数据计算水汽，简单介绍下这个方法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2B905-5587-4001-B9E8-D43710AEDBD2}" type="slidenum">
              <a:rPr lang="zh-CN" altLang="en-US" smtClean="0">
                <a:solidFill>
                  <a:prstClr val="black"/>
                </a:solidFill>
              </a:rPr>
              <a:pPr/>
              <a:t>38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05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780 w 21600"/>
                <a:gd name="T1" fmla="*/ 0 h 21231"/>
                <a:gd name="T2" fmla="*/ 4237 w 21600"/>
                <a:gd name="T3" fmla="*/ 3342 h 21231"/>
                <a:gd name="T4" fmla="*/ 0 w 21600"/>
                <a:gd name="T5" fmla="*/ 3342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</p:grpSp>
      <p:sp>
        <p:nvSpPr>
          <p:cNvPr id="512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53F27-9A19-4972-8C07-908E21F708D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7FEB2-F663-41B7-95C3-E8535722478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E0C8A-96BC-4C7D-AB18-67276E6D662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2572A-BC57-41CF-AF92-757534B980C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8A3C6-BFAD-4A01-8ABE-76658780A51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7C34F-8B4E-4118-A003-0D8B1650401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6BCDD-4666-4276-A1AD-C84BBF39EE8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184B2-DBD0-46EB-88EA-0817B038439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5DA65-0494-42B1-B960-F3D21BA0ABF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2E7BD-BC8D-4B1F-8DB2-62BD5524F23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66804-8BDC-401F-8E3E-07BD50B53BE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1C"/>
            </a:gs>
            <a:gs pos="100000">
              <a:srgbClr val="00003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4099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033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5298 w 21600"/>
                <a:gd name="T3" fmla="*/ 4312 h 21600"/>
                <a:gd name="T4" fmla="*/ 0 w 21600"/>
                <a:gd name="T5" fmla="*/ 431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</p:grp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kumimoji="0" sz="1400">
                <a:ea typeface="宋体" pitchFamily="2" charset="-122"/>
              </a:defRPr>
            </a:lvl1pPr>
          </a:lstStyle>
          <a:p>
            <a:pPr>
              <a:defRPr/>
            </a:pPr>
            <a:fld id="{013E0D5B-513D-4AAA-AB06-E73F2C87F9A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8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ipa.nw.ru/PAGE/EDITION/RUS/AE/observatories.txt" TargetMode="Externa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gif"/><Relationship Id="rId3" Type="http://schemas.openxmlformats.org/officeDocument/2006/relationships/image" Target="../media/image91.gif"/><Relationship Id="rId7" Type="http://schemas.openxmlformats.org/officeDocument/2006/relationships/image" Target="../media/image9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gif"/><Relationship Id="rId5" Type="http://schemas.openxmlformats.org/officeDocument/2006/relationships/image" Target="../media/image93.gif"/><Relationship Id="rId4" Type="http://schemas.openxmlformats.org/officeDocument/2006/relationships/image" Target="../media/image92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888"/>
            <a:ext cx="9144000" cy="4447082"/>
          </a:xfrm>
          <a:prstGeom prst="rect">
            <a:avLst/>
          </a:prstGeom>
        </p:spPr>
      </p:pic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13712" y="706959"/>
            <a:ext cx="9144000" cy="207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C000"/>
                </a:solidFill>
                <a:latin typeface="+mj-lt"/>
                <a:ea typeface="Arial Unicode MS" panose="020B0604020202020204" pitchFamily="34" charset="-122"/>
              </a:rPr>
              <a:t>Monitoring techniques and methods of atmospheric conditions at high altitude observatories above the Tibetan Plateau</a:t>
            </a:r>
            <a:endParaRPr lang="zh-CN" altLang="zh-CN" sz="3200" b="1" dirty="0">
              <a:solidFill>
                <a:srgbClr val="FFC000"/>
              </a:solidFill>
              <a:latin typeface="+mj-lt"/>
              <a:ea typeface="Arial Unicode MS" panose="020B0604020202020204" pitchFamily="34" charset="-122"/>
            </a:endParaRPr>
          </a:p>
          <a:p>
            <a:pPr algn="ctr">
              <a:defRPr/>
            </a:pPr>
            <a:r>
              <a:rPr lang="en-US" altLang="zh-CN" sz="3200" b="1" dirty="0">
                <a:solidFill>
                  <a:srgbClr val="FFC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                             </a:t>
            </a:r>
          </a:p>
        </p:txBody>
      </p:sp>
      <p:sp>
        <p:nvSpPr>
          <p:cNvPr id="4" name="矩形 3"/>
          <p:cNvSpPr/>
          <p:nvPr/>
        </p:nvSpPr>
        <p:spPr>
          <a:xfrm>
            <a:off x="36512" y="2924944"/>
            <a:ext cx="9144000" cy="3777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altLang="zh-CN" sz="3600" dirty="0">
                <a:solidFill>
                  <a:srgbClr val="FFC000"/>
                </a:solidFill>
                <a:latin typeface="+mj-lt"/>
                <a:ea typeface="黑体" pitchFamily="49" charset="-122"/>
              </a:rPr>
              <a:t>Yongqiang Yao</a:t>
            </a:r>
          </a:p>
          <a:p>
            <a:pPr algn="ctr">
              <a:lnSpc>
                <a:spcPct val="130000"/>
              </a:lnSpc>
              <a:defRPr/>
            </a:pPr>
            <a:r>
              <a:rPr lang="en-US" altLang="zh-CN" dirty="0">
                <a:solidFill>
                  <a:srgbClr val="FFC000"/>
                </a:solidFill>
                <a:latin typeface="+mj-lt"/>
                <a:ea typeface="黑体" pitchFamily="49" charset="-122"/>
              </a:rPr>
              <a:t>National Astronomical Observatories, </a:t>
            </a:r>
          </a:p>
          <a:p>
            <a:pPr algn="ctr">
              <a:lnSpc>
                <a:spcPct val="130000"/>
              </a:lnSpc>
              <a:defRPr/>
            </a:pPr>
            <a:r>
              <a:rPr lang="en-US" altLang="zh-CN" dirty="0">
                <a:solidFill>
                  <a:srgbClr val="FFC000"/>
                </a:solidFill>
                <a:latin typeface="+mj-lt"/>
                <a:ea typeface="黑体" pitchFamily="49" charset="-122"/>
              </a:rPr>
              <a:t>Chinese Academy of Sciences</a:t>
            </a:r>
          </a:p>
          <a:p>
            <a:pPr algn="ctr">
              <a:lnSpc>
                <a:spcPct val="130000"/>
              </a:lnSpc>
              <a:defRPr/>
            </a:pPr>
            <a:endParaRPr lang="en-US" altLang="zh-CN" sz="2800" dirty="0">
              <a:solidFill>
                <a:srgbClr val="FFC000"/>
              </a:solidFill>
              <a:latin typeface="+mj-lt"/>
              <a:ea typeface="黑体" pitchFamily="49" charset="-122"/>
            </a:endParaRPr>
          </a:p>
          <a:p>
            <a:pPr algn="ctr">
              <a:lnSpc>
                <a:spcPct val="130000"/>
              </a:lnSpc>
              <a:defRPr/>
            </a:pPr>
            <a:endParaRPr lang="en-US" altLang="zh-CN" sz="2800" dirty="0">
              <a:solidFill>
                <a:srgbClr val="FFC000"/>
              </a:solidFill>
              <a:latin typeface="+mj-lt"/>
              <a:ea typeface="黑体" pitchFamily="49" charset="-122"/>
            </a:endParaRPr>
          </a:p>
          <a:p>
            <a:pPr algn="ctr">
              <a:lnSpc>
                <a:spcPct val="130000"/>
              </a:lnSpc>
              <a:defRPr/>
            </a:pPr>
            <a:endParaRPr lang="en-US" altLang="zh-CN" sz="2800" dirty="0">
              <a:solidFill>
                <a:srgbClr val="FFC000"/>
              </a:solidFill>
              <a:latin typeface="+mn-lt"/>
              <a:ea typeface="黑体" pitchFamily="49" charset="-122"/>
            </a:endParaRPr>
          </a:p>
          <a:p>
            <a:pPr algn="r">
              <a:lnSpc>
                <a:spcPct val="130000"/>
              </a:lnSpc>
              <a:defRPr/>
            </a:pPr>
            <a:r>
              <a:rPr lang="en-US" altLang="zh-CN" sz="1800" i="1" dirty="0">
                <a:solidFill>
                  <a:srgbClr val="FFC000"/>
                </a:solidFill>
                <a:latin typeface="+mn-lt"/>
                <a:ea typeface="黑体" pitchFamily="49" charset="-122"/>
              </a:rPr>
              <a:t>2024.09.1-7 @ BSFP-2024, Irkutsk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>
            <a:extLst>
              <a:ext uri="{FF2B5EF4-FFF2-40B4-BE49-F238E27FC236}">
                <a16:creationId xmlns:a16="http://schemas.microsoft.com/office/drawing/2014/main" id="{FB07E985-85DD-E436-9B6B-DB9EE0E68DB6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2286000"/>
            <a:ext cx="3586112" cy="2876550"/>
            <a:chOff x="864" y="292"/>
            <a:chExt cx="3920" cy="3015"/>
          </a:xfrm>
        </p:grpSpPr>
        <p:pic>
          <p:nvPicPr>
            <p:cNvPr id="29699" name="Picture 3">
              <a:extLst>
                <a:ext uri="{FF2B5EF4-FFF2-40B4-BE49-F238E27FC236}">
                  <a16:creationId xmlns:a16="http://schemas.microsoft.com/office/drawing/2014/main" id="{59EA8567-5F97-7AB6-FC7E-7402D72F8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624"/>
              <a:ext cx="3874" cy="2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00" name="AutoShape 4">
              <a:extLst>
                <a:ext uri="{FF2B5EF4-FFF2-40B4-BE49-F238E27FC236}">
                  <a16:creationId xmlns:a16="http://schemas.microsoft.com/office/drawing/2014/main" id="{616AD60B-E4B9-545C-D73A-457665B92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056"/>
              <a:ext cx="192" cy="192"/>
            </a:xfrm>
            <a:prstGeom prst="sun">
              <a:avLst>
                <a:gd name="adj" fmla="val 25000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9701" name="AutoShape 5">
              <a:extLst>
                <a:ext uri="{FF2B5EF4-FFF2-40B4-BE49-F238E27FC236}">
                  <a16:creationId xmlns:a16="http://schemas.microsoft.com/office/drawing/2014/main" id="{DD0B5BB7-BD69-334D-7E49-D1EA6A199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36"/>
              <a:ext cx="192" cy="192"/>
            </a:xfrm>
            <a:prstGeom prst="sun">
              <a:avLst>
                <a:gd name="adj" fmla="val 25000"/>
              </a:avLst>
            </a:prstGeom>
            <a:pattFill prst="zigZag">
              <a:fgClr>
                <a:srgbClr val="FF993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9702" name="Line 6">
              <a:extLst>
                <a:ext uri="{FF2B5EF4-FFF2-40B4-BE49-F238E27FC236}">
                  <a16:creationId xmlns:a16="http://schemas.microsoft.com/office/drawing/2014/main" id="{5D625539-134C-A0B3-5BC1-99AA6A6710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04" y="576"/>
              <a:ext cx="768" cy="1920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703" name="Line 7">
              <a:extLst>
                <a:ext uri="{FF2B5EF4-FFF2-40B4-BE49-F238E27FC236}">
                  <a16:creationId xmlns:a16="http://schemas.microsoft.com/office/drawing/2014/main" id="{0CE768DA-D7AF-8CC5-562B-5FA24EEFB8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64" y="480"/>
              <a:ext cx="816" cy="576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704" name="Text Box 8">
              <a:extLst>
                <a:ext uri="{FF2B5EF4-FFF2-40B4-BE49-F238E27FC236}">
                  <a16:creationId xmlns:a16="http://schemas.microsoft.com/office/drawing/2014/main" id="{91770FF0-13B3-EC97-73AA-09902386C4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4" y="811"/>
              <a:ext cx="540" cy="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FF9933"/>
                  </a:solidFill>
                  <a:ea typeface="华文行楷" panose="02010800040101010101" pitchFamily="2" charset="-122"/>
                </a:rPr>
                <a:t>real</a:t>
              </a:r>
              <a:endParaRPr lang="ja-JP" altLang="en-US" sz="1600" dirty="0">
                <a:solidFill>
                  <a:srgbClr val="FF9933"/>
                </a:solidFill>
                <a:ea typeface="华文行楷" panose="02010800040101010101" pitchFamily="2" charset="-122"/>
              </a:endParaRPr>
            </a:p>
          </p:txBody>
        </p:sp>
        <p:sp>
          <p:nvSpPr>
            <p:cNvPr id="29705" name="Text Box 9">
              <a:extLst>
                <a:ext uri="{FF2B5EF4-FFF2-40B4-BE49-F238E27FC236}">
                  <a16:creationId xmlns:a16="http://schemas.microsoft.com/office/drawing/2014/main" id="{485C1DAE-DBE0-C903-DF45-3D025614CD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0" y="292"/>
              <a:ext cx="740" cy="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solidFill>
                    <a:srgbClr val="FF9933"/>
                  </a:solidFill>
                  <a:ea typeface="华文行楷" panose="02010800040101010101" pitchFamily="2" charset="-122"/>
                </a:rPr>
                <a:t>visual</a:t>
              </a:r>
              <a:endParaRPr lang="ja-JP" altLang="en-US" sz="1600" dirty="0">
                <a:solidFill>
                  <a:srgbClr val="FF9933"/>
                </a:solidFill>
                <a:ea typeface="华文行楷" panose="02010800040101010101" pitchFamily="2" charset="-122"/>
              </a:endParaRPr>
            </a:p>
          </p:txBody>
        </p:sp>
        <p:sp>
          <p:nvSpPr>
            <p:cNvPr id="29706" name="Line 10">
              <a:extLst>
                <a:ext uri="{FF2B5EF4-FFF2-40B4-BE49-F238E27FC236}">
                  <a16:creationId xmlns:a16="http://schemas.microsoft.com/office/drawing/2014/main" id="{5159030B-B74E-BA54-687C-FDC5028778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04" y="624"/>
              <a:ext cx="854" cy="1872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9707" name="Rectangle 11">
            <a:extLst>
              <a:ext uri="{FF2B5EF4-FFF2-40B4-BE49-F238E27FC236}">
                <a16:creationId xmlns:a16="http://schemas.microsoft.com/office/drawing/2014/main" id="{F01EAB6F-8785-BE99-4565-E0A3417E2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978025"/>
            <a:ext cx="35480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b="1">
                <a:solidFill>
                  <a:srgbClr val="FF9900"/>
                </a:solidFill>
                <a:ea typeface="黑体" panose="02010609060101010101" pitchFamily="49" charset="-122"/>
              </a:rPr>
              <a:t>Atmospheric refraction and dispersion</a:t>
            </a:r>
          </a:p>
        </p:txBody>
      </p:sp>
      <p:sp>
        <p:nvSpPr>
          <p:cNvPr id="29708" name="Rectangle 12">
            <a:extLst>
              <a:ext uri="{FF2B5EF4-FFF2-40B4-BE49-F238E27FC236}">
                <a16:creationId xmlns:a16="http://schemas.microsoft.com/office/drawing/2014/main" id="{A25689DB-DD67-611B-F38A-637E8FFCE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2048" y="5401379"/>
            <a:ext cx="3962400" cy="90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 b="1" dirty="0">
                <a:latin typeface="+mn-lt"/>
                <a:ea typeface="华文行楷" panose="02010800040101010101" pitchFamily="2" charset="-122"/>
              </a:rPr>
              <a:t>Z</a:t>
            </a:r>
            <a:r>
              <a:rPr lang="en-US" altLang="ja-JP" sz="1400" dirty="0">
                <a:latin typeface="+mn-lt"/>
                <a:ea typeface="华文行楷" panose="02010800040101010101" pitchFamily="2" charset="-122"/>
              </a:rPr>
              <a:t>＝60°</a:t>
            </a:r>
            <a:r>
              <a:rPr lang="ja-JP" altLang="en-US" sz="1400" dirty="0">
                <a:latin typeface="+mn-lt"/>
                <a:ea typeface="华文行楷" panose="02010800040101010101" pitchFamily="2" charset="-122"/>
              </a:rPr>
              <a:t>3500</a:t>
            </a:r>
            <a:r>
              <a:rPr lang="en-US" altLang="ja-JP" sz="1400" dirty="0">
                <a:latin typeface="+mn-lt"/>
                <a:ea typeface="华文行楷" panose="02010800040101010101" pitchFamily="2" charset="-122"/>
              </a:rPr>
              <a:t>Å-1μm, a difference up to </a:t>
            </a:r>
            <a:r>
              <a:rPr lang="ja-JP" altLang="en-US" sz="1400" dirty="0">
                <a:latin typeface="+mn-lt"/>
                <a:ea typeface="华文行楷" panose="02010800040101010101" pitchFamily="2" charset="-122"/>
              </a:rPr>
              <a:t>2.5 </a:t>
            </a:r>
            <a:r>
              <a:rPr lang="en-US" altLang="ja-JP" sz="1400" dirty="0">
                <a:latin typeface="+mn-lt"/>
                <a:ea typeface="华文行楷" panose="02010800040101010101" pitchFamily="2" charset="-122"/>
              </a:rPr>
              <a:t>arcsec</a:t>
            </a:r>
            <a:r>
              <a:rPr lang="zh-CN" altLang="en-US" sz="1400" dirty="0">
                <a:latin typeface="+mn-lt"/>
                <a:ea typeface="华文行楷" panose="02010800040101010101" pitchFamily="2" charset="-122"/>
              </a:rPr>
              <a:t>         </a:t>
            </a:r>
            <a:r>
              <a:rPr lang="ja-JP" altLang="en-US" sz="1800" b="1" dirty="0">
                <a:solidFill>
                  <a:schemeClr val="hlink"/>
                </a:solidFill>
                <a:ea typeface="华文行楷" panose="02010800040101010101" pitchFamily="2" charset="-122"/>
              </a:rPr>
              <a:t>↓</a:t>
            </a:r>
          </a:p>
          <a:p>
            <a:pPr>
              <a:spcBef>
                <a:spcPct val="50000"/>
              </a:spcBef>
            </a:pPr>
            <a:r>
              <a:rPr lang="en-US" altLang="zh-CN" sz="1400" dirty="0">
                <a:latin typeface="+mn-lt"/>
                <a:ea typeface="华文行楷" panose="02010800040101010101" pitchFamily="2" charset="-122"/>
              </a:rPr>
              <a:t>Serious impact on high resolution / wide range obs. </a:t>
            </a:r>
            <a:endParaRPr lang="zh-CN" altLang="en-US" sz="1400" dirty="0">
              <a:latin typeface="+mn-lt"/>
              <a:ea typeface="华文行楷" panose="02010800040101010101" pitchFamily="2" charset="-122"/>
            </a:endParaRPr>
          </a:p>
        </p:txBody>
      </p:sp>
      <p:pic>
        <p:nvPicPr>
          <p:cNvPr id="29709" name="Picture 13">
            <a:extLst>
              <a:ext uri="{FF2B5EF4-FFF2-40B4-BE49-F238E27FC236}">
                <a16:creationId xmlns:a16="http://schemas.microsoft.com/office/drawing/2014/main" id="{5BAC8DE2-8874-976F-1172-7C64DB8DC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90800"/>
            <a:ext cx="36576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1" name="Rectangle 15">
            <a:extLst>
              <a:ext uri="{FF2B5EF4-FFF2-40B4-BE49-F238E27FC236}">
                <a16:creationId xmlns:a16="http://schemas.microsoft.com/office/drawing/2014/main" id="{D7E8138E-894A-4258-1B09-947C9B1D6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981200"/>
            <a:ext cx="2932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b="1">
                <a:solidFill>
                  <a:srgbClr val="FF9900"/>
                </a:solidFill>
                <a:ea typeface="黑体" panose="02010609060101010101" pitchFamily="49" charset="-122"/>
              </a:rPr>
              <a:t>Atmospheric optical turbulence</a:t>
            </a:r>
          </a:p>
        </p:txBody>
      </p:sp>
      <p:sp>
        <p:nvSpPr>
          <p:cNvPr id="29712" name="Rectangle 16">
            <a:extLst>
              <a:ext uri="{FF2B5EF4-FFF2-40B4-BE49-F238E27FC236}">
                <a16:creationId xmlns:a16="http://schemas.microsoft.com/office/drawing/2014/main" id="{CBA57103-5082-369A-D79C-0BC8B3800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5373216"/>
            <a:ext cx="4324672" cy="1004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dirty="0" err="1">
                <a:latin typeface="+mn-lt"/>
                <a:ea typeface="华文行楷" panose="02010800040101010101" pitchFamily="2" charset="-122"/>
              </a:rPr>
              <a:t>Tropospere</a:t>
            </a:r>
            <a:r>
              <a:rPr lang="en-US" altLang="zh-CN" sz="1400" dirty="0">
                <a:latin typeface="+mn-lt"/>
                <a:ea typeface="华文行楷" panose="02010800040101010101" pitchFamily="2" charset="-122"/>
              </a:rPr>
              <a:t>:</a:t>
            </a:r>
            <a:r>
              <a:rPr lang="zh-CN" altLang="en-US" sz="1800" dirty="0">
                <a:latin typeface="华文行楷" panose="02010800040101010101" pitchFamily="2" charset="-122"/>
                <a:ea typeface="华文行楷" panose="02010800040101010101" pitchFamily="2" charset="-122"/>
              </a:rPr>
              <a:t> </a:t>
            </a:r>
            <a:r>
              <a:rPr lang="en-US" altLang="zh-CN" sz="1600" b="1" dirty="0">
                <a:ea typeface="华文行楷" panose="02010800040101010101" pitchFamily="2" charset="-122"/>
              </a:rPr>
              <a:t>n</a:t>
            </a:r>
            <a:r>
              <a:rPr lang="en-US" altLang="zh-CN" sz="1600" dirty="0">
                <a:ea typeface="华文行楷" panose="02010800040101010101" pitchFamily="2" charset="-122"/>
              </a:rPr>
              <a:t> </a:t>
            </a:r>
            <a:r>
              <a:rPr lang="en-US" altLang="zh-CN" sz="1400" dirty="0">
                <a:latin typeface="华文行楷" panose="02010800040101010101" pitchFamily="2" charset="-122"/>
                <a:ea typeface="华文行楷" panose="02010800040101010101" pitchFamily="2" charset="-122"/>
              </a:rPr>
              <a:t> </a:t>
            </a:r>
            <a:r>
              <a:rPr lang="en-US" altLang="ja-JP" sz="1400" dirty="0">
                <a:ea typeface="华文行楷" panose="02010800040101010101" pitchFamily="2" charset="-122"/>
              </a:rPr>
              <a:t>=</a:t>
            </a:r>
            <a:r>
              <a:rPr lang="en-US" altLang="zh-CN" sz="1400" dirty="0">
                <a:latin typeface="华文行楷" panose="02010800040101010101" pitchFamily="2" charset="-122"/>
                <a:ea typeface="华文行楷" panose="02010800040101010101" pitchFamily="2" charset="-122"/>
              </a:rPr>
              <a:t> </a:t>
            </a:r>
            <a:r>
              <a:rPr lang="en-US" altLang="zh-CN" sz="1400" dirty="0">
                <a:ea typeface="华文行楷" panose="02010800040101010101" pitchFamily="2" charset="-122"/>
              </a:rPr>
              <a:t>1+77.6(1+7.52x10</a:t>
            </a:r>
            <a:r>
              <a:rPr lang="en-US" altLang="zh-CN" sz="1400" baseline="30000" dirty="0">
                <a:ea typeface="华文行楷" panose="02010800040101010101" pitchFamily="2" charset="-122"/>
              </a:rPr>
              <a:t>-3</a:t>
            </a:r>
            <a:r>
              <a:rPr lang="en-US" altLang="zh-CN" sz="1400" b="1" dirty="0">
                <a:latin typeface="Symbol" panose="05050102010706020507" pitchFamily="18" charset="2"/>
                <a:ea typeface="华文行楷" panose="02010800040101010101" pitchFamily="2" charset="-122"/>
              </a:rPr>
              <a:t>l</a:t>
            </a:r>
            <a:r>
              <a:rPr lang="en-US" altLang="zh-CN" sz="1400" baseline="30000" dirty="0">
                <a:latin typeface="华文行楷" panose="02010800040101010101" pitchFamily="2" charset="-122"/>
                <a:ea typeface="华文行楷" panose="02010800040101010101" pitchFamily="2" charset="-122"/>
              </a:rPr>
              <a:t>-</a:t>
            </a:r>
            <a:r>
              <a:rPr lang="en-US" altLang="zh-CN" sz="1400" baseline="30000" dirty="0">
                <a:ea typeface="华文行楷" panose="02010800040101010101" pitchFamily="2" charset="-122"/>
              </a:rPr>
              <a:t>2</a:t>
            </a:r>
            <a:r>
              <a:rPr lang="en-US" altLang="zh-CN" sz="1400" dirty="0">
                <a:ea typeface="华文行楷" panose="02010800040101010101" pitchFamily="2" charset="-122"/>
              </a:rPr>
              <a:t>)(</a:t>
            </a:r>
            <a:r>
              <a:rPr lang="en-US" altLang="zh-CN" sz="1400" b="1" dirty="0">
                <a:ea typeface="华文行楷" panose="02010800040101010101" pitchFamily="2" charset="-122"/>
              </a:rPr>
              <a:t>p/T</a:t>
            </a:r>
            <a:r>
              <a:rPr lang="en-US" altLang="zh-CN" sz="1400" dirty="0">
                <a:ea typeface="华文行楷" panose="02010800040101010101" pitchFamily="2" charset="-122"/>
              </a:rPr>
              <a:t>)x10</a:t>
            </a:r>
            <a:r>
              <a:rPr lang="en-US" altLang="zh-CN" sz="1400" baseline="30000" dirty="0">
                <a:ea typeface="华文行楷" panose="02010800040101010101" pitchFamily="2" charset="-122"/>
              </a:rPr>
              <a:t>-6</a:t>
            </a:r>
            <a:r>
              <a:rPr lang="en-US" altLang="zh-CN" sz="1400" dirty="0">
                <a:ea typeface="华文行楷" panose="02010800040101010101" pitchFamily="2" charset="-122"/>
              </a:rPr>
              <a:t>;</a:t>
            </a:r>
          </a:p>
          <a:p>
            <a:pPr>
              <a:lnSpc>
                <a:spcPct val="75000"/>
              </a:lnSpc>
            </a:pPr>
            <a:r>
              <a:rPr lang="en-US" altLang="ja-JP" sz="1600" b="1" dirty="0">
                <a:ea typeface="华文行楷" panose="02010800040101010101" pitchFamily="2" charset="-122"/>
              </a:rPr>
              <a:t>                  </a:t>
            </a:r>
            <a:r>
              <a:rPr lang="en-US" altLang="ja-JP" sz="1400" b="1" dirty="0">
                <a:ea typeface="华文行楷" panose="02010800040101010101" pitchFamily="2" charset="-122"/>
              </a:rPr>
              <a:t>Re</a:t>
            </a:r>
            <a:r>
              <a:rPr lang="en-US" altLang="ja-JP" sz="1400" dirty="0">
                <a:ea typeface="华文行楷" panose="02010800040101010101" pitchFamily="2" charset="-122"/>
              </a:rPr>
              <a:t> = E</a:t>
            </a:r>
            <a:r>
              <a:rPr lang="en-US" altLang="ja-JP" sz="1400" baseline="-25000" dirty="0">
                <a:ea typeface="华文行楷" panose="02010800040101010101" pitchFamily="2" charset="-122"/>
              </a:rPr>
              <a:t>k</a:t>
            </a:r>
            <a:r>
              <a:rPr lang="en-US" altLang="ja-JP" sz="1400" dirty="0">
                <a:ea typeface="华文行楷" panose="02010800040101010101" pitchFamily="2" charset="-122"/>
              </a:rPr>
              <a:t>/E</a:t>
            </a:r>
            <a:r>
              <a:rPr lang="en-US" altLang="ja-JP" sz="1400" baseline="-25000" dirty="0">
                <a:latin typeface="Symbol" panose="05050102010706020507" pitchFamily="18" charset="2"/>
                <a:ea typeface="华文行楷" panose="02010800040101010101" pitchFamily="2" charset="-122"/>
              </a:rPr>
              <a:t>n</a:t>
            </a:r>
            <a:r>
              <a:rPr lang="en-US" altLang="ja-JP" sz="1400" dirty="0">
                <a:ea typeface="华文行楷" panose="02010800040101010101" pitchFamily="2" charset="-122"/>
              </a:rPr>
              <a:t> = UL/</a:t>
            </a:r>
            <a:r>
              <a:rPr lang="en-US" altLang="ja-JP" sz="1400" dirty="0">
                <a:latin typeface="Symbol" panose="05050102010706020507" pitchFamily="18" charset="2"/>
                <a:ea typeface="华文行楷" panose="02010800040101010101" pitchFamily="2" charset="-122"/>
              </a:rPr>
              <a:t>n</a:t>
            </a:r>
            <a:r>
              <a:rPr lang="en-US" altLang="ja-JP" sz="1400" dirty="0">
                <a:ea typeface="华文行楷" panose="02010800040101010101" pitchFamily="2" charset="-122"/>
              </a:rPr>
              <a:t> </a:t>
            </a:r>
          </a:p>
          <a:p>
            <a:pPr>
              <a:lnSpc>
                <a:spcPct val="85000"/>
              </a:lnSpc>
            </a:pPr>
            <a:r>
              <a:rPr lang="ja-JP" altLang="en-US" sz="1800" b="1" dirty="0">
                <a:solidFill>
                  <a:schemeClr val="hlink"/>
                </a:solidFill>
                <a:ea typeface="华文行楷" panose="02010800040101010101" pitchFamily="2" charset="-122"/>
              </a:rPr>
              <a:t>↓</a:t>
            </a:r>
            <a:r>
              <a:rPr lang="en-US" altLang="ja-JP" sz="1600" dirty="0">
                <a:ea typeface="华文行楷" panose="02010800040101010101" pitchFamily="2" charset="-122"/>
              </a:rPr>
              <a:t> 	</a:t>
            </a:r>
            <a:r>
              <a:rPr lang="en-US" altLang="ja-JP" sz="1400" dirty="0">
                <a:ea typeface="华文行楷" panose="02010800040101010101" pitchFamily="2" charset="-122"/>
              </a:rPr>
              <a:t>     = 10</a:t>
            </a:r>
            <a:r>
              <a:rPr lang="en-US" altLang="ja-JP" sz="1200" dirty="0">
                <a:ea typeface="华文行楷" panose="02010800040101010101" pitchFamily="2" charset="-122"/>
              </a:rPr>
              <a:t>m/s</a:t>
            </a:r>
            <a:r>
              <a:rPr lang="en-US" altLang="ja-JP" sz="1400" dirty="0">
                <a:ea typeface="华文行楷" panose="02010800040101010101" pitchFamily="2" charset="-122"/>
              </a:rPr>
              <a:t> 5000</a:t>
            </a:r>
            <a:r>
              <a:rPr lang="en-US" altLang="ja-JP" sz="1200" dirty="0">
                <a:ea typeface="华文行楷" panose="02010800040101010101" pitchFamily="2" charset="-122"/>
              </a:rPr>
              <a:t>m</a:t>
            </a:r>
            <a:r>
              <a:rPr lang="en-US" altLang="ja-JP" sz="1400" dirty="0">
                <a:ea typeface="华文行楷" panose="02010800040101010101" pitchFamily="2" charset="-122"/>
              </a:rPr>
              <a:t> / 15.10</a:t>
            </a:r>
            <a:r>
              <a:rPr lang="en-US" altLang="ja-JP" sz="1400" baseline="30000" dirty="0">
                <a:ea typeface="华文行楷" panose="02010800040101010101" pitchFamily="2" charset="-122"/>
              </a:rPr>
              <a:t>-6</a:t>
            </a:r>
            <a:r>
              <a:rPr lang="en-US" altLang="ja-JP" sz="1400" dirty="0">
                <a:ea typeface="华文行楷" panose="02010800040101010101" pitchFamily="2" charset="-122"/>
              </a:rPr>
              <a:t> </a:t>
            </a:r>
            <a:r>
              <a:rPr lang="en-US" altLang="ja-JP" sz="1200" dirty="0">
                <a:ea typeface="华文行楷" panose="02010800040101010101" pitchFamily="2" charset="-122"/>
              </a:rPr>
              <a:t>m</a:t>
            </a:r>
            <a:r>
              <a:rPr lang="en-US" altLang="ja-JP" sz="1200" baseline="30000" dirty="0">
                <a:ea typeface="华文行楷" panose="02010800040101010101" pitchFamily="2" charset="-122"/>
              </a:rPr>
              <a:t>2</a:t>
            </a:r>
            <a:r>
              <a:rPr lang="en-US" altLang="ja-JP" sz="1200" dirty="0">
                <a:ea typeface="华文行楷" panose="02010800040101010101" pitchFamily="2" charset="-122"/>
              </a:rPr>
              <a:t>/s</a:t>
            </a:r>
            <a:r>
              <a:rPr lang="en-US" altLang="ja-JP" sz="1400" dirty="0">
                <a:ea typeface="华文行楷" panose="02010800040101010101" pitchFamily="2" charset="-122"/>
              </a:rPr>
              <a:t> = 3.10</a:t>
            </a:r>
            <a:r>
              <a:rPr lang="en-US" altLang="ja-JP" sz="1400" baseline="30000" dirty="0">
                <a:ea typeface="华文行楷" panose="02010800040101010101" pitchFamily="2" charset="-122"/>
              </a:rPr>
              <a:t>9</a:t>
            </a:r>
            <a:r>
              <a:rPr lang="en-US" altLang="ja-JP" sz="1400" dirty="0">
                <a:ea typeface="华文行楷" panose="02010800040101010101" pitchFamily="2" charset="-122"/>
              </a:rPr>
              <a:t>;</a:t>
            </a:r>
            <a:r>
              <a:rPr lang="en-US" altLang="zh-CN" sz="1400" dirty="0">
                <a:latin typeface="华文行楷" panose="02010800040101010101" pitchFamily="2" charset="-122"/>
                <a:ea typeface="华文行楷" panose="02010800040101010101" pitchFamily="2" charset="-122"/>
              </a:rPr>
              <a:t>  </a:t>
            </a:r>
            <a:endParaRPr lang="ja-JP" altLang="en-US" sz="1400" b="1" dirty="0">
              <a:solidFill>
                <a:schemeClr val="hlink"/>
              </a:solidFill>
              <a:ea typeface="华文行楷" panose="02010800040101010101" pitchFamily="2" charset="-122"/>
            </a:endParaRPr>
          </a:p>
          <a:p>
            <a:r>
              <a:rPr lang="en-US" altLang="zh-CN" sz="1400" dirty="0">
                <a:ea typeface="华文行楷" panose="02010800040101010101" pitchFamily="2" charset="-122"/>
              </a:rPr>
              <a:t>Optical turbulence: </a:t>
            </a:r>
            <a:r>
              <a:rPr lang="en-US" altLang="zh-CN" sz="1400" dirty="0" err="1">
                <a:ea typeface="华文行楷" panose="02010800040101010101" pitchFamily="2" charset="-122"/>
              </a:rPr>
              <a:t>scintilation</a:t>
            </a:r>
            <a:r>
              <a:rPr lang="en-US" altLang="zh-CN" sz="1400" dirty="0">
                <a:ea typeface="华文行楷" panose="02010800040101010101" pitchFamily="2" charset="-122"/>
              </a:rPr>
              <a:t>,</a:t>
            </a:r>
            <a:r>
              <a:rPr lang="zh-CN" altLang="en-US" sz="1400" dirty="0">
                <a:ea typeface="华文行楷" panose="02010800040101010101" pitchFamily="2" charset="-122"/>
              </a:rPr>
              <a:t> </a:t>
            </a:r>
            <a:r>
              <a:rPr lang="en-US" altLang="zh-CN" sz="1400" dirty="0">
                <a:ea typeface="华文行楷" panose="02010800040101010101" pitchFamily="2" charset="-122"/>
              </a:rPr>
              <a:t>jitter, beam spreading</a:t>
            </a:r>
            <a:endParaRPr lang="zh-CN" altLang="en-US" sz="1400" dirty="0">
              <a:ea typeface="华文行楷" panose="02010800040101010101" pitchFamily="2" charset="-122"/>
            </a:endParaRPr>
          </a:p>
        </p:txBody>
      </p:sp>
      <p:sp>
        <p:nvSpPr>
          <p:cNvPr id="2" name="Rectangle 21">
            <a:extLst>
              <a:ext uri="{FF2B5EF4-FFF2-40B4-BE49-F238E27FC236}">
                <a16:creationId xmlns:a16="http://schemas.microsoft.com/office/drawing/2014/main" id="{F71D284A-29BE-0679-EC3A-4928D6425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0" y="360000"/>
            <a:ext cx="5796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9900"/>
                </a:solidFill>
                <a:ea typeface="黑体" panose="02010609060101010101" pitchFamily="49" charset="-122"/>
              </a:rPr>
              <a:t>- effects of refraction </a:t>
            </a:r>
          </a:p>
        </p:txBody>
      </p:sp>
      <p:pic>
        <p:nvPicPr>
          <p:cNvPr id="39974" name="Picture 38">
            <a:extLst>
              <a:ext uri="{FF2B5EF4-FFF2-40B4-BE49-F238E27FC236}">
                <a16:creationId xmlns:a16="http://schemas.microsoft.com/office/drawing/2014/main" id="{5EEFB2E8-E005-99D8-0B0A-A0E090345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7" y="1129034"/>
            <a:ext cx="3548063" cy="395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20" name="Rectangle 4">
            <a:extLst>
              <a:ext uri="{FF2B5EF4-FFF2-40B4-BE49-F238E27FC236}">
                <a16:creationId xmlns:a16="http://schemas.microsoft.com/office/drawing/2014/main" id="{CDC9CDBC-31F2-67B4-593B-892EB1070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0" y="360000"/>
            <a:ext cx="5256212" cy="581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>
                <a:solidFill>
                  <a:srgbClr val="FF9900"/>
                </a:solidFill>
                <a:latin typeface="+mn-lt"/>
                <a:ea typeface="黑体" panose="02010609060101010101" pitchFamily="49" charset="-122"/>
              </a:rPr>
              <a:t>- advantages of high altitudes</a:t>
            </a:r>
            <a:endParaRPr lang="en-US" altLang="ja-JP" b="1" dirty="0">
              <a:solidFill>
                <a:srgbClr val="FF9900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265221" name="Rectangle 5">
            <a:extLst>
              <a:ext uri="{FF2B5EF4-FFF2-40B4-BE49-F238E27FC236}">
                <a16:creationId xmlns:a16="http://schemas.microsoft.com/office/drawing/2014/main" id="{F1F3B54E-5DCD-9CFD-F2AD-91CD47DB3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4221163"/>
            <a:ext cx="4248150" cy="2447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CN" sz="1600" dirty="0">
              <a:solidFill>
                <a:srgbClr val="3333FF"/>
              </a:solidFill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</a:pPr>
            <a:r>
              <a:rPr lang="en-US" altLang="zh-CN" sz="1600" dirty="0">
                <a:latin typeface="Comic Sans MS" panose="030F0702030302020204" pitchFamily="66" charset="0"/>
              </a:rPr>
              <a:t>Earth’s atmosphere absorbs light</a:t>
            </a:r>
          </a:p>
          <a:p>
            <a:pPr>
              <a:lnSpc>
                <a:spcPct val="90000"/>
              </a:lnSpc>
            </a:pPr>
            <a:r>
              <a:rPr lang="en-US" altLang="zh-CN" sz="1600" dirty="0">
                <a:latin typeface="Comic Sans MS" panose="030F0702030302020204" pitchFamily="66" charset="0"/>
              </a:rPr>
              <a:t>Water </a:t>
            </a:r>
            <a:r>
              <a:rPr lang="en-US" altLang="zh-CN" sz="1600" dirty="0" err="1">
                <a:latin typeface="Comic Sans MS" panose="030F0702030302020204" pitchFamily="66" charset="0"/>
              </a:rPr>
              <a:t>vapour</a:t>
            </a:r>
            <a:r>
              <a:rPr lang="en-US" altLang="zh-CN" sz="1600" dirty="0">
                <a:latin typeface="Comic Sans MS" panose="030F0702030302020204" pitchFamily="66" charset="0"/>
              </a:rPr>
              <a:t> absorbs IR to mm </a:t>
            </a:r>
          </a:p>
          <a:p>
            <a:pPr>
              <a:lnSpc>
                <a:spcPct val="90000"/>
              </a:lnSpc>
            </a:pPr>
            <a:r>
              <a:rPr lang="en-US" altLang="zh-CN" sz="1600" dirty="0">
                <a:solidFill>
                  <a:schemeClr val="tx2"/>
                </a:solidFill>
                <a:latin typeface="Comic Sans MS" panose="030F0702030302020204" pitchFamily="66" charset="0"/>
              </a:rPr>
              <a:t>IR radiation is absorbed mostly by water </a:t>
            </a:r>
            <a:r>
              <a:rPr lang="en-US" altLang="zh-CN" sz="16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vapour</a:t>
            </a:r>
            <a:r>
              <a:rPr lang="en-US" altLang="zh-CN" sz="1600" dirty="0">
                <a:solidFill>
                  <a:schemeClr val="tx2"/>
                </a:solidFill>
                <a:latin typeface="Comic Sans MS" panose="030F0702030302020204" pitchFamily="66" charset="0"/>
              </a:rPr>
              <a:t>, also by CO</a:t>
            </a:r>
            <a:r>
              <a:rPr lang="en-US" altLang="zh-CN" sz="1600" baseline="-25000" dirty="0">
                <a:solidFill>
                  <a:schemeClr val="tx2"/>
                </a:solidFill>
                <a:latin typeface="Comic Sans MS" panose="030F0702030302020204" pitchFamily="66" charset="0"/>
              </a:rPr>
              <a:t>2</a:t>
            </a:r>
            <a:r>
              <a:rPr lang="en-US" altLang="zh-CN" sz="1600" dirty="0">
                <a:solidFill>
                  <a:schemeClr val="tx2"/>
                </a:solidFill>
                <a:latin typeface="Comic Sans MS" panose="030F0702030302020204" pitchFamily="66" charset="0"/>
              </a:rPr>
              <a:t>, O</a:t>
            </a:r>
            <a:r>
              <a:rPr lang="en-US" altLang="zh-CN" sz="1600" baseline="-25000" dirty="0">
                <a:solidFill>
                  <a:schemeClr val="tx2"/>
                </a:solidFill>
                <a:latin typeface="Comic Sans MS" panose="030F0702030302020204" pitchFamily="66" charset="0"/>
              </a:rPr>
              <a:t>2</a:t>
            </a:r>
            <a:r>
              <a:rPr lang="en-US" altLang="zh-CN" sz="1600" dirty="0">
                <a:solidFill>
                  <a:schemeClr val="tx2"/>
                </a:solidFill>
                <a:latin typeface="Comic Sans MS" panose="030F0702030302020204" pitchFamily="66" charset="0"/>
              </a:rPr>
              <a:t>, N</a:t>
            </a:r>
            <a:r>
              <a:rPr lang="en-US" altLang="zh-CN" sz="1600" baseline="-25000" dirty="0">
                <a:solidFill>
                  <a:schemeClr val="tx2"/>
                </a:solidFill>
                <a:latin typeface="Comic Sans MS" panose="030F0702030302020204" pitchFamily="66" charset="0"/>
              </a:rPr>
              <a:t>2</a:t>
            </a:r>
            <a:r>
              <a:rPr lang="en-US" altLang="zh-CN" sz="1600" dirty="0">
                <a:solidFill>
                  <a:schemeClr val="tx2"/>
                </a:solidFill>
                <a:latin typeface="Comic Sans MS" panose="030F0702030302020204" pitchFamily="66" charset="0"/>
              </a:rPr>
              <a:t>O, and CH</a:t>
            </a:r>
            <a:r>
              <a:rPr lang="en-US" altLang="zh-CN" sz="1600" baseline="-25000" dirty="0">
                <a:solidFill>
                  <a:schemeClr val="tx2"/>
                </a:solidFill>
                <a:latin typeface="Comic Sans MS" panose="030F0702030302020204" pitchFamily="66" charset="0"/>
              </a:rPr>
              <a:t>4</a:t>
            </a:r>
            <a:endParaRPr lang="en-US" altLang="zh-CN" sz="1600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</a:pPr>
            <a:r>
              <a:rPr lang="en-US" altLang="zh-CN" sz="1600" dirty="0">
                <a:solidFill>
                  <a:srgbClr val="FF99FF"/>
                </a:solidFill>
                <a:latin typeface="Comic Sans MS" panose="030F0702030302020204" pitchFamily="66" charset="0"/>
              </a:rPr>
              <a:t>UV radiation is absorbed by </a:t>
            </a:r>
            <a:r>
              <a:rPr lang="en-US" altLang="zh-CN" sz="1600" dirty="0">
                <a:solidFill>
                  <a:srgbClr val="FF66FF"/>
                </a:solidFill>
                <a:latin typeface="Comic Sans MS" panose="030F0702030302020204" pitchFamily="66" charset="0"/>
              </a:rPr>
              <a:t>O</a:t>
            </a:r>
            <a:r>
              <a:rPr lang="en-US" altLang="zh-CN" sz="1600" baseline="-25000" dirty="0">
                <a:solidFill>
                  <a:srgbClr val="FF66FF"/>
                </a:solidFill>
                <a:latin typeface="Comic Sans MS" panose="030F0702030302020204" pitchFamily="66" charset="0"/>
              </a:rPr>
              <a:t>3</a:t>
            </a:r>
            <a:r>
              <a:rPr lang="en-US" altLang="zh-CN" sz="1600" dirty="0">
                <a:solidFill>
                  <a:srgbClr val="FF66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1600" dirty="0">
                <a:solidFill>
                  <a:srgbClr val="FF99FF"/>
                </a:solidFill>
                <a:latin typeface="Comic Sans MS" panose="030F0702030302020204" pitchFamily="66" charset="0"/>
              </a:rPr>
              <a:t>high up in the atmosphere</a:t>
            </a:r>
          </a:p>
          <a:p>
            <a:pPr>
              <a:lnSpc>
                <a:spcPct val="90000"/>
              </a:lnSpc>
            </a:pPr>
            <a:endParaRPr lang="en-US" altLang="zh-CN" sz="1600" dirty="0">
              <a:latin typeface="Comic Sans MS" panose="030F0702030302020204" pitchFamily="66" charset="0"/>
            </a:endParaRPr>
          </a:p>
        </p:txBody>
      </p:sp>
      <p:sp>
        <p:nvSpPr>
          <p:cNvPr id="265222" name="Rectangle 6">
            <a:extLst>
              <a:ext uri="{FF2B5EF4-FFF2-40B4-BE49-F238E27FC236}">
                <a16:creationId xmlns:a16="http://schemas.microsoft.com/office/drawing/2014/main" id="{15219FFE-FD85-E83C-179A-12D048204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" y="1484784"/>
            <a:ext cx="4711700" cy="1584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b="1" u="sng" dirty="0">
                <a:latin typeface="+mn-lt"/>
                <a:ea typeface="黑体" panose="02010609060101010101" pitchFamily="49" charset="-122"/>
              </a:rPr>
              <a:t>turbulence intensity</a:t>
            </a:r>
            <a:r>
              <a:rPr lang="en-US" altLang="zh-CN" sz="1600" b="1" dirty="0">
                <a:latin typeface="+mn-lt"/>
                <a:ea typeface="黑体" panose="02010609060101010101" pitchFamily="49" charset="-122"/>
              </a:rPr>
              <a:t> decreases with height</a:t>
            </a:r>
          </a:p>
          <a:p>
            <a:pPr>
              <a:lnSpc>
                <a:spcPct val="150000"/>
              </a:lnSpc>
            </a:pPr>
            <a:r>
              <a:rPr lang="en-US" altLang="zh-CN" sz="1600" b="1" u="sng" dirty="0">
                <a:latin typeface="+mn-lt"/>
                <a:ea typeface="黑体" panose="02010609060101010101" pitchFamily="49" charset="-122"/>
              </a:rPr>
              <a:t>scattering light </a:t>
            </a:r>
            <a:r>
              <a:rPr lang="en-US" altLang="zh-CN" sz="1600" b="1" dirty="0">
                <a:latin typeface="+mn-lt"/>
                <a:ea typeface="黑体" panose="02010609060101010101" pitchFamily="49" charset="-122"/>
              </a:rPr>
              <a:t>decreases with height</a:t>
            </a:r>
          </a:p>
          <a:p>
            <a:pPr>
              <a:lnSpc>
                <a:spcPct val="150000"/>
              </a:lnSpc>
            </a:pPr>
            <a:r>
              <a:rPr lang="en-US" altLang="zh-CN" sz="1600" b="1" u="sng" dirty="0">
                <a:latin typeface="+mn-lt"/>
                <a:ea typeface="黑体" panose="02010609060101010101" pitchFamily="49" charset="-122"/>
              </a:rPr>
              <a:t>absorption </a:t>
            </a:r>
            <a:r>
              <a:rPr lang="en-US" altLang="zh-CN" sz="1600" b="1" dirty="0">
                <a:latin typeface="+mn-lt"/>
                <a:ea typeface="黑体" panose="02010609060101010101" pitchFamily="49" charset="-122"/>
              </a:rPr>
              <a:t>significantly decreases with altitude</a:t>
            </a:r>
          </a:p>
          <a:p>
            <a:pPr>
              <a:lnSpc>
                <a:spcPct val="150000"/>
              </a:lnSpc>
            </a:pPr>
            <a:r>
              <a:rPr lang="en-US" altLang="zh-CN" sz="1600" b="1" u="sng" dirty="0">
                <a:latin typeface="+mn-lt"/>
                <a:ea typeface="黑体" panose="02010609060101010101" pitchFamily="49" charset="-122"/>
              </a:rPr>
              <a:t>radiance</a:t>
            </a:r>
            <a:r>
              <a:rPr lang="en-US" altLang="zh-CN" sz="1600" b="1" dirty="0">
                <a:latin typeface="+mn-lt"/>
                <a:ea typeface="黑体" panose="02010609060101010101" pitchFamily="49" charset="-122"/>
              </a:rPr>
              <a:t> significantly decreases with altitude</a:t>
            </a:r>
            <a:endParaRPr lang="zh-CN" altLang="en-US" sz="1600" b="1" dirty="0">
              <a:latin typeface="+mn-lt"/>
              <a:ea typeface="黑体" panose="02010609060101010101" pitchFamily="49" charset="-122"/>
            </a:endParaRPr>
          </a:p>
        </p:txBody>
      </p:sp>
      <p:pic>
        <p:nvPicPr>
          <p:cNvPr id="265223" name="Picture 7">
            <a:extLst>
              <a:ext uri="{FF2B5EF4-FFF2-40B4-BE49-F238E27FC236}">
                <a16:creationId xmlns:a16="http://schemas.microsoft.com/office/drawing/2014/main" id="{8BED9B98-890B-4964-E265-16DC966BB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352550"/>
            <a:ext cx="331152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224" name="Picture 8">
            <a:extLst>
              <a:ext uri="{FF2B5EF4-FFF2-40B4-BE49-F238E27FC236}">
                <a16:creationId xmlns:a16="http://schemas.microsoft.com/office/drawing/2014/main" id="{3AAA59B5-52A8-B633-E5A5-E9AE76660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3500438"/>
            <a:ext cx="3294063" cy="309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5225" name="Rectangle 9">
            <a:extLst>
              <a:ext uri="{FF2B5EF4-FFF2-40B4-BE49-F238E27FC236}">
                <a16:creationId xmlns:a16="http://schemas.microsoft.com/office/drawing/2014/main" id="{476D19D3-E0EA-A56B-F8F5-C499CC0D4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1197000"/>
            <a:ext cx="6054725" cy="5040312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CN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Observatories of the World</a:t>
            </a:r>
            <a:endParaRPr lang="en-US" altLang="zh-CN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CN" sz="2000" dirty="0">
                <a:solidFill>
                  <a:srgbClr val="669900"/>
                </a:solidFill>
                <a:latin typeface="Comic Sans MS" panose="030F0702030302020204" pitchFamily="66" charset="0"/>
              </a:rPr>
              <a:t>____________________________________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accent2"/>
                </a:solidFill>
                <a:latin typeface="Comic Sans MS" panose="030F0702030302020204" pitchFamily="66" charset="0"/>
              </a:rPr>
              <a:t>Altitude		Obs.	Telescopes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chemeClr val="accent2"/>
                </a:solidFill>
                <a:latin typeface="Comic Sans MS" panose="030F0702030302020204" pitchFamily="66" charset="0"/>
              </a:rPr>
              <a:t>  range	 		2.2-3m 	   3-6 m           &gt;6m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rgbClr val="669900"/>
                </a:solidFill>
                <a:latin typeface="Comic Sans MS" panose="030F0702030302020204" pitchFamily="66" charset="0"/>
              </a:rPr>
              <a:t>________________________________________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CN" sz="1800" dirty="0">
              <a:solidFill>
                <a:srgbClr val="6699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rgbClr val="FF3300"/>
                </a:solidFill>
                <a:latin typeface="Comic Sans MS" panose="030F0702030302020204" pitchFamily="66" charset="0"/>
              </a:rPr>
              <a:t>        &gt;4000 m	9	1	      3		4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rgbClr val="FF3300"/>
                </a:solidFill>
                <a:latin typeface="Comic Sans MS" panose="030F0702030302020204" pitchFamily="66" charset="0"/>
              </a:rPr>
              <a:t>3000-4000m	12	0	      1		0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rgbClr val="FF3300"/>
                </a:solidFill>
                <a:latin typeface="Comic Sans MS" panose="030F0702030302020204" pitchFamily="66" charset="0"/>
              </a:rPr>
              <a:t>2000-3000m	68	9	      9	            10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rgbClr val="FF3300"/>
                </a:solidFill>
                <a:latin typeface="Comic Sans MS" panose="030F0702030302020204" pitchFamily="66" charset="0"/>
              </a:rPr>
              <a:t>1000-2000m	107	4	      2	             0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rgbClr val="FF3300"/>
                </a:solidFill>
                <a:latin typeface="Comic Sans MS" panose="030F0702030302020204" pitchFamily="66" charset="0"/>
              </a:rPr>
              <a:t>     0–1000 m	1002	2	      0	             0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rgbClr val="669900"/>
                </a:solidFill>
                <a:latin typeface="Comic Sans MS" panose="030F0702030302020204" pitchFamily="66" charset="0"/>
              </a:rPr>
              <a:t>________________________________________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References: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solidFill>
                  <a:schemeClr val="bg1"/>
                </a:solidFill>
                <a:latin typeface="Comic Sans MS" panose="030F0702030302020204" pitchFamily="66" charset="0"/>
                <a:hlinkClick r:id="rId5"/>
              </a:rPr>
              <a:t>http://www.ipa.nw.ru/PAGE/EDITION/RUS/AE/observatories.txt</a:t>
            </a:r>
            <a:endParaRPr lang="en-US" altLang="zh-CN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http://www.seds.org/billa/bigeyes.html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5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5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28"/>
          <p:cNvSpPr>
            <a:spLocks noChangeArrowheads="1"/>
          </p:cNvSpPr>
          <p:nvPr/>
        </p:nvSpPr>
        <p:spPr bwMode="auto">
          <a:xfrm>
            <a:off x="578917" y="1428626"/>
            <a:ext cx="4929187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zh-CN" sz="2000" b="1" dirty="0">
                <a:solidFill>
                  <a:srgbClr val="FFFF00"/>
                </a:solidFill>
                <a:latin typeface="Arial" charset="0"/>
                <a:ea typeface="黑体" pitchFamily="2" charset="-122"/>
              </a:rPr>
              <a:t>High plateau in west China,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en-US" altLang="zh-CN" sz="2000" dirty="0">
                <a:latin typeface="Comic Sans MS" pitchFamily="66" charset="0"/>
                <a:ea typeface="黑体" pitchFamily="49" charset="-122"/>
              </a:rPr>
              <a:t>Turbulence weakened with altitude</a:t>
            </a:r>
            <a:endParaRPr lang="zh-CN" altLang="en-US" sz="2000" dirty="0">
              <a:latin typeface="Comic Sans MS" pitchFamily="66" charset="0"/>
              <a:ea typeface="黑体" pitchFamily="49" charset="-122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en-US" altLang="zh-CN" sz="2000" dirty="0">
                <a:latin typeface="Comic Sans MS" pitchFamily="66" charset="0"/>
                <a:ea typeface="黑体" pitchFamily="49" charset="-122"/>
              </a:rPr>
              <a:t>Scattering, absorption, &amp; emission decreasing with altitude</a:t>
            </a:r>
            <a:endParaRPr lang="zh-CN" altLang="en-US" sz="2000" dirty="0">
              <a:latin typeface="Comic Sans MS" pitchFamily="66" charset="0"/>
              <a:ea typeface="黑体" pitchFamily="49" charset="-122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zh-CN" sz="2000" b="1" dirty="0">
                <a:solidFill>
                  <a:srgbClr val="FFFF00"/>
                </a:solidFill>
                <a:latin typeface="Arial" charset="0"/>
                <a:ea typeface="黑体" pitchFamily="2" charset="-122"/>
              </a:rPr>
              <a:t>Air clean, dilute, cold, dry, dark </a:t>
            </a:r>
            <a:r>
              <a:rPr lang="en-US" altLang="zh-CN" sz="1600" b="1" dirty="0">
                <a:solidFill>
                  <a:srgbClr val="FFFF00"/>
                </a:solidFill>
                <a:latin typeface="Arial" charset="0"/>
                <a:ea typeface="黑体" pitchFamily="2" charset="-122"/>
              </a:rPr>
              <a:t>&amp; </a:t>
            </a:r>
            <a:r>
              <a:rPr lang="en-US" altLang="zh-CN" sz="2000" b="1" dirty="0">
                <a:solidFill>
                  <a:srgbClr val="FFFF00"/>
                </a:solidFill>
                <a:latin typeface="Arial" charset="0"/>
                <a:ea typeface="黑体" pitchFamily="2" charset="-122"/>
              </a:rPr>
              <a:t>quiet</a:t>
            </a:r>
          </a:p>
        </p:txBody>
      </p:sp>
      <p:pic>
        <p:nvPicPr>
          <p:cNvPr id="32771" name="Picture 1051" descr="C:\Documents and Settings\YAO\桌面\d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3926930"/>
            <a:ext cx="2879725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1052" descr="C:\Documents and Settings\YAO\桌面\c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4988" y="3926930"/>
            <a:ext cx="2879725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1048" descr="C:\Documents and Settings\YAO\桌面\b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5826" y="3912642"/>
            <a:ext cx="2998787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1" descr="cld_mao_cont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7413" y="1556792"/>
            <a:ext cx="29686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720000" y="360000"/>
            <a:ext cx="70922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FF9933"/>
                </a:solidFill>
                <a:latin typeface="+mn-lt"/>
                <a:ea typeface="仿宋" pitchFamily="49" charset="-122"/>
              </a:rPr>
              <a:t>- site survey in western China </a:t>
            </a:r>
          </a:p>
        </p:txBody>
      </p:sp>
    </p:spTree>
    <p:extLst>
      <p:ext uri="{BB962C8B-B14F-4D97-AF65-F5344CB8AC3E}">
        <p14:creationId xmlns:p14="http://schemas.microsoft.com/office/powerpoint/2010/main" val="2965013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25000">
              <a:srgbClr val="00001C"/>
            </a:gs>
            <a:gs pos="100000">
              <a:srgbClr val="00003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108B896-700B-6B25-2F42-B8B84095D310}"/>
              </a:ext>
            </a:extLst>
          </p:cNvPr>
          <p:cNvSpPr txBox="1"/>
          <p:nvPr/>
        </p:nvSpPr>
        <p:spPr>
          <a:xfrm>
            <a:off x="900000" y="1918800"/>
            <a:ext cx="6984776" cy="260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800" b="1" dirty="0">
                <a:solidFill>
                  <a:srgbClr val="FFC000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II. Techniques and methods related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800" dirty="0">
                <a:solidFill>
                  <a:srgbClr val="FF0000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Remote study and campaign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800" dirty="0">
                <a:solidFill>
                  <a:srgbClr val="FFFF00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Site monitoring and evaluation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800" dirty="0">
                <a:solidFill>
                  <a:srgbClr val="FFFF00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WRF models for atmospheric condition</a:t>
            </a:r>
          </a:p>
        </p:txBody>
      </p:sp>
    </p:spTree>
    <p:extLst>
      <p:ext uri="{BB962C8B-B14F-4D97-AF65-F5344CB8AC3E}">
        <p14:creationId xmlns:p14="http://schemas.microsoft.com/office/powerpoint/2010/main" val="4021634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8">
            <a:extLst>
              <a:ext uri="{FF2B5EF4-FFF2-40B4-BE49-F238E27FC236}">
                <a16:creationId xmlns:a16="http://schemas.microsoft.com/office/drawing/2014/main" id="{50500E4C-B733-1105-BD83-0ABCEC12D252}"/>
              </a:ext>
            </a:extLst>
          </p:cNvPr>
          <p:cNvGrpSpPr>
            <a:grpSpLocks/>
          </p:cNvGrpSpPr>
          <p:nvPr/>
        </p:nvGrpSpPr>
        <p:grpSpPr bwMode="auto">
          <a:xfrm>
            <a:off x="1374775" y="1859658"/>
            <a:ext cx="6581775" cy="4314825"/>
            <a:chOff x="821" y="1480"/>
            <a:chExt cx="4146" cy="2718"/>
          </a:xfrm>
        </p:grpSpPr>
        <p:pic>
          <p:nvPicPr>
            <p:cNvPr id="3" name="Picture 119">
              <a:extLst>
                <a:ext uri="{FF2B5EF4-FFF2-40B4-BE49-F238E27FC236}">
                  <a16:creationId xmlns:a16="http://schemas.microsoft.com/office/drawing/2014/main" id="{083929A2-76AA-1CBB-6CF1-7BBA506C01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" y="1480"/>
              <a:ext cx="4146" cy="2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120">
              <a:extLst>
                <a:ext uri="{FF2B5EF4-FFF2-40B4-BE49-F238E27FC236}">
                  <a16:creationId xmlns:a16="http://schemas.microsoft.com/office/drawing/2014/main" id="{33E5410A-E43F-4986-7397-703118AEA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" y="1525"/>
              <a:ext cx="113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1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天文夜晴空概率</a:t>
              </a:r>
            </a:p>
          </p:txBody>
        </p:sp>
        <p:sp>
          <p:nvSpPr>
            <p:cNvPr id="5" name="Rectangle 121">
              <a:extLst>
                <a:ext uri="{FF2B5EF4-FFF2-40B4-BE49-F238E27FC236}">
                  <a16:creationId xmlns:a16="http://schemas.microsoft.com/office/drawing/2014/main" id="{2CB5D2C3-3FF3-4E2A-F0E4-EF6654E639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" y="2976"/>
              <a:ext cx="3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400">
                  <a:solidFill>
                    <a:schemeClr val="accent2"/>
                  </a:solidFill>
                </a:rPr>
                <a:t>&gt;70%</a:t>
              </a:r>
            </a:p>
          </p:txBody>
        </p:sp>
      </p:grpSp>
      <p:sp>
        <p:nvSpPr>
          <p:cNvPr id="6" name="Rectangle 11">
            <a:extLst>
              <a:ext uri="{FF2B5EF4-FFF2-40B4-BE49-F238E27FC236}">
                <a16:creationId xmlns:a16="http://schemas.microsoft.com/office/drawing/2014/main" id="{7BD7BAFD-B293-AF27-9195-EE82B6427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2" y="1124744"/>
            <a:ext cx="60292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CN" sz="16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Probability distribution of astronomical clear nights   (Mao et al. 2004)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5BBCA81F-35DB-7DD8-5226-3E65600CC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1460744"/>
            <a:ext cx="72009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0" lang="en-US" altLang="zh-CN" sz="1600" dirty="0"/>
              <a:t>GMS + NOAA 1996 -2003, 1 pic/</a:t>
            </a:r>
            <a:r>
              <a:rPr kumimoji="0" lang="en-US" altLang="zh-CN" sz="1600" dirty="0" err="1"/>
              <a:t>hr</a:t>
            </a:r>
            <a:r>
              <a:rPr kumimoji="0" lang="en-US" altLang="zh-CN" sz="1600" dirty="0"/>
              <a:t>, total 43766 pics, Resolution: 12 km </a:t>
            </a:r>
            <a:r>
              <a:rPr kumimoji="0" lang="en-US" altLang="zh-CN" sz="1600" dirty="0">
                <a:sym typeface="Symbol" panose="05050102010706020507" pitchFamily="18" charset="2"/>
              </a:rPr>
              <a:t></a:t>
            </a:r>
            <a:r>
              <a:rPr kumimoji="0" lang="en-US" altLang="zh-CN" sz="1600" dirty="0"/>
              <a:t> 12 km</a:t>
            </a: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5C9059E1-BDFB-CAE6-BFC7-85DE8A372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0" y="360000"/>
            <a:ext cx="4284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>
                <a:solidFill>
                  <a:srgbClr val="FF9900"/>
                </a:solidFill>
                <a:latin typeface="+mn-lt"/>
                <a:ea typeface="仿宋" pitchFamily="49" charset="-122"/>
              </a:rPr>
              <a:t>Remote study – Clear nights </a:t>
            </a:r>
          </a:p>
        </p:txBody>
      </p:sp>
    </p:spTree>
    <p:extLst>
      <p:ext uri="{BB962C8B-B14F-4D97-AF65-F5344CB8AC3E}">
        <p14:creationId xmlns:p14="http://schemas.microsoft.com/office/powerpoint/2010/main" val="2886668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图片 7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4588" y="1184821"/>
            <a:ext cx="6786562" cy="49387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4643438" y="783183"/>
            <a:ext cx="3786187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华文行楷" pitchFamily="2" charset="-122"/>
              </a:rPr>
              <a:t>1961~2008</a:t>
            </a:r>
            <a:r>
              <a:rPr lang="zh-CN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华文行楷" pitchFamily="2" charset="-122"/>
              </a:rPr>
              <a:t>    </a:t>
            </a:r>
            <a:r>
              <a:rPr lang="en-US" altLang="zh-CN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华文行楷" pitchFamily="2" charset="-122"/>
              </a:rPr>
              <a:t>average</a:t>
            </a:r>
            <a:r>
              <a:rPr lang="en-US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华文行楷" pitchFamily="2" charset="-122"/>
              </a:rPr>
              <a:t> </a:t>
            </a:r>
            <a:r>
              <a:rPr lang="en-US" altLang="zh-CN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华文行楷" pitchFamily="2" charset="-122"/>
              </a:rPr>
              <a:t>02:00 cloudiness</a:t>
            </a:r>
            <a:endParaRPr lang="zh-CN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华文行楷" pitchFamily="2" charset="-122"/>
            </a:endParaRPr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720000" y="360000"/>
            <a:ext cx="35714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>
                <a:solidFill>
                  <a:srgbClr val="FF9900"/>
                </a:solidFill>
                <a:latin typeface="+mn-lt"/>
                <a:ea typeface="仿宋" pitchFamily="49" charset="-122"/>
              </a:rPr>
              <a:t>Remote study - Cloudiness </a:t>
            </a:r>
          </a:p>
        </p:txBody>
      </p:sp>
    </p:spTree>
    <p:extLst>
      <p:ext uri="{BB962C8B-B14F-4D97-AF65-F5344CB8AC3E}">
        <p14:creationId xmlns:p14="http://schemas.microsoft.com/office/powerpoint/2010/main" val="3834111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BED6E45-E02A-522A-591D-34430341B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8" y="1290687"/>
            <a:ext cx="4321175" cy="31464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D175EA58-FEFA-BB35-5233-59E20A779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2533"/>
            <a:ext cx="4319587" cy="31464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5">
            <a:extLst>
              <a:ext uri="{FF2B5EF4-FFF2-40B4-BE49-F238E27FC236}">
                <a16:creationId xmlns:a16="http://schemas.microsoft.com/office/drawing/2014/main" id="{50CC31DE-E4A7-DFA8-B46E-936875B4C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0" y="360000"/>
            <a:ext cx="65162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>
                <a:solidFill>
                  <a:srgbClr val="FF9900"/>
                </a:solidFill>
                <a:latin typeface="+mn-lt"/>
                <a:ea typeface="仿宋" pitchFamily="49" charset="-122"/>
              </a:rPr>
              <a:t>Remote study - </a:t>
            </a:r>
            <a:r>
              <a:rPr lang="en-US" altLang="zh-CN" sz="2400" dirty="0">
                <a:solidFill>
                  <a:srgbClr val="FF9933"/>
                </a:solidFill>
                <a:latin typeface="+mn-lt"/>
                <a:ea typeface="仿宋" pitchFamily="49" charset="-122"/>
              </a:rPr>
              <a:t>vapor pressure, ground wind speed</a:t>
            </a:r>
            <a:r>
              <a:rPr lang="en-US" altLang="zh-CN" sz="2400" dirty="0">
                <a:solidFill>
                  <a:srgbClr val="FF9900"/>
                </a:solidFill>
                <a:latin typeface="+mn-lt"/>
                <a:ea typeface="仿宋" pitchFamily="49" charset="-122"/>
              </a:rPr>
              <a:t> 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168C296-C1AA-A4DB-7EE6-9DC2B9522EF2}"/>
              </a:ext>
            </a:extLst>
          </p:cNvPr>
          <p:cNvSpPr/>
          <p:nvPr/>
        </p:nvSpPr>
        <p:spPr>
          <a:xfrm>
            <a:off x="7092280" y="880566"/>
            <a:ext cx="1800200" cy="338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华文行楷" pitchFamily="2" charset="-122"/>
              </a:rPr>
              <a:t>average 1961~2008</a:t>
            </a:r>
            <a:r>
              <a:rPr lang="zh-CN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华文行楷" pitchFamily="2" charset="-122"/>
              </a:rPr>
              <a:t>   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1655CEF-C581-3809-9535-14CC25105B51}"/>
              </a:ext>
            </a:extLst>
          </p:cNvPr>
          <p:cNvSpPr/>
          <p:nvPr/>
        </p:nvSpPr>
        <p:spPr>
          <a:xfrm>
            <a:off x="2699792" y="882416"/>
            <a:ext cx="18995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华文行楷" pitchFamily="2" charset="-122"/>
              </a:rPr>
              <a:t>average 1961~2008</a:t>
            </a:r>
            <a:r>
              <a:rPr lang="zh-CN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华文行楷" pitchFamily="2" charset="-122"/>
              </a:rPr>
              <a:t>   </a:t>
            </a:r>
          </a:p>
        </p:txBody>
      </p:sp>
      <p:pic>
        <p:nvPicPr>
          <p:cNvPr id="11" name="Picture 20">
            <a:extLst>
              <a:ext uri="{FF2B5EF4-FFF2-40B4-BE49-F238E27FC236}">
                <a16:creationId xmlns:a16="http://schemas.microsoft.com/office/drawing/2014/main" id="{6BAD74DB-C993-E93B-B4D8-2866EB8CB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582368"/>
            <a:ext cx="2879725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24A33AE6-855F-FDB0-01CD-DF8FA41AA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582368"/>
            <a:ext cx="2879725" cy="215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34F101FA-3F17-F39C-B0D7-F85779BED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583955"/>
            <a:ext cx="2879725" cy="215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45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357813" y="620688"/>
            <a:ext cx="3071812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华文行楷" pitchFamily="2" charset="-122"/>
              </a:rPr>
              <a:t>2010</a:t>
            </a:r>
            <a:r>
              <a:rPr lang="zh-CN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华文行楷" pitchFamily="2" charset="-122"/>
              </a:rPr>
              <a:t>   </a:t>
            </a:r>
            <a:r>
              <a:rPr lang="en-US" altLang="zh-CN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华文行楷" pitchFamily="2" charset="-122"/>
              </a:rPr>
              <a:t>average</a:t>
            </a:r>
            <a:r>
              <a:rPr lang="en-US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华文行楷" pitchFamily="2" charset="-122"/>
              </a:rPr>
              <a:t> </a:t>
            </a:r>
            <a:r>
              <a:rPr lang="en-US" altLang="zh-CN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华文行楷" pitchFamily="2" charset="-122"/>
              </a:rPr>
              <a:t>seeing over China </a:t>
            </a:r>
            <a:endParaRPr lang="zh-CN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华文行楷" pitchFamily="2" charset="-122"/>
            </a:endParaRP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1049313"/>
            <a:ext cx="8207375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5">
            <a:extLst>
              <a:ext uri="{FF2B5EF4-FFF2-40B4-BE49-F238E27FC236}">
                <a16:creationId xmlns:a16="http://schemas.microsoft.com/office/drawing/2014/main" id="{BFB9E28C-C91A-F980-C4EE-D724529A5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0" y="360000"/>
            <a:ext cx="35714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>
                <a:solidFill>
                  <a:srgbClr val="FF9900"/>
                </a:solidFill>
                <a:latin typeface="+mn-lt"/>
                <a:ea typeface="仿宋" pitchFamily="49" charset="-122"/>
              </a:rPr>
              <a:t>Remote study - Seeing </a:t>
            </a:r>
          </a:p>
        </p:txBody>
      </p:sp>
    </p:spTree>
    <p:extLst>
      <p:ext uri="{BB962C8B-B14F-4D97-AF65-F5344CB8AC3E}">
        <p14:creationId xmlns:p14="http://schemas.microsoft.com/office/powerpoint/2010/main" val="4100767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108B896-700B-6B25-2F42-B8B84095D310}"/>
              </a:ext>
            </a:extLst>
          </p:cNvPr>
          <p:cNvSpPr txBox="1"/>
          <p:nvPr/>
        </p:nvSpPr>
        <p:spPr>
          <a:xfrm>
            <a:off x="900000" y="1918800"/>
            <a:ext cx="6984776" cy="260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800" b="1" dirty="0">
                <a:solidFill>
                  <a:srgbClr val="FFC000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II. Techniques and methods related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800" dirty="0">
                <a:solidFill>
                  <a:srgbClr val="FFFF00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Remote study and campaign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800" dirty="0">
                <a:solidFill>
                  <a:srgbClr val="FF0000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Site monitoring and evaluation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800" dirty="0">
                <a:solidFill>
                  <a:srgbClr val="FFFF00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WRF models for atmospheric condition</a:t>
            </a:r>
          </a:p>
        </p:txBody>
      </p:sp>
    </p:spTree>
    <p:extLst>
      <p:ext uri="{BB962C8B-B14F-4D97-AF65-F5344CB8AC3E}">
        <p14:creationId xmlns:p14="http://schemas.microsoft.com/office/powerpoint/2010/main" val="2393202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4" name="Group 10"/>
          <p:cNvGrpSpPr>
            <a:grpSpLocks noChangeAspect="1"/>
          </p:cNvGrpSpPr>
          <p:nvPr/>
        </p:nvGrpSpPr>
        <p:grpSpPr bwMode="auto">
          <a:xfrm>
            <a:off x="179388" y="3300413"/>
            <a:ext cx="5183187" cy="3557587"/>
            <a:chOff x="0" y="44"/>
            <a:chExt cx="5760" cy="4233"/>
          </a:xfrm>
        </p:grpSpPr>
        <p:pic>
          <p:nvPicPr>
            <p:cNvPr id="35875" name="Picture 11" descr="2sit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"/>
              <a:ext cx="5760" cy="4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8668" name="Text Box 12"/>
            <p:cNvSpPr txBox="1">
              <a:spLocks noChangeAspect="1" noChangeArrowheads="1"/>
            </p:cNvSpPr>
            <p:nvPr/>
          </p:nvSpPr>
          <p:spPr bwMode="auto">
            <a:xfrm>
              <a:off x="2258" y="2883"/>
              <a:ext cx="3015" cy="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0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宋体" charset="-122"/>
                </a:rPr>
                <a:t>Oma: </a:t>
              </a:r>
              <a:r>
                <a:rPr lang="en-US" altLang="zh-CN" sz="16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宋体" charset="-122"/>
                </a:rPr>
                <a:t>N32 32 E83 03, 5100m</a:t>
              </a:r>
            </a:p>
          </p:txBody>
        </p:sp>
        <p:sp>
          <p:nvSpPr>
            <p:cNvPr id="35877" name="Text Box 13"/>
            <p:cNvSpPr txBox="1">
              <a:spLocks noChangeAspect="1" noChangeArrowheads="1"/>
            </p:cNvSpPr>
            <p:nvPr/>
          </p:nvSpPr>
          <p:spPr bwMode="auto">
            <a:xfrm>
              <a:off x="864" y="1536"/>
              <a:ext cx="399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400">
                  <a:solidFill>
                    <a:schemeClr val="hlink"/>
                  </a:solidFill>
                  <a:latin typeface="Arial" pitchFamily="34" charset="0"/>
                  <a:sym typeface="Wingdings" pitchFamily="2" charset="2"/>
                </a:rPr>
                <a:t></a:t>
              </a:r>
              <a:endParaRPr lang="en-US" altLang="zh-CN" sz="1400">
                <a:solidFill>
                  <a:schemeClr val="hlink"/>
                </a:solidFill>
                <a:latin typeface="Arial" pitchFamily="34" charset="0"/>
              </a:endParaRPr>
            </a:p>
          </p:txBody>
        </p:sp>
        <p:sp>
          <p:nvSpPr>
            <p:cNvPr id="35878" name="Text Box 14"/>
            <p:cNvSpPr txBox="1">
              <a:spLocks noChangeAspect="1" noChangeArrowheads="1"/>
            </p:cNvSpPr>
            <p:nvPr/>
          </p:nvSpPr>
          <p:spPr bwMode="auto">
            <a:xfrm>
              <a:off x="2113" y="3068"/>
              <a:ext cx="441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400">
                  <a:solidFill>
                    <a:schemeClr val="hlink"/>
                  </a:solidFill>
                  <a:latin typeface="Arial" pitchFamily="34" charset="0"/>
                  <a:sym typeface="Wingdings" pitchFamily="2" charset="2"/>
                </a:rPr>
                <a:t></a:t>
              </a:r>
              <a:endParaRPr lang="en-US" altLang="zh-CN" sz="1400">
                <a:solidFill>
                  <a:schemeClr val="hlink"/>
                </a:solidFill>
                <a:latin typeface="Arial" pitchFamily="34" charset="0"/>
              </a:endParaRPr>
            </a:p>
          </p:txBody>
        </p:sp>
        <p:sp>
          <p:nvSpPr>
            <p:cNvPr id="198671" name="Text Box 15"/>
            <p:cNvSpPr txBox="1">
              <a:spLocks noChangeAspect="1" noChangeArrowheads="1"/>
            </p:cNvSpPr>
            <p:nvPr/>
          </p:nvSpPr>
          <p:spPr bwMode="auto">
            <a:xfrm>
              <a:off x="1011" y="1487"/>
              <a:ext cx="3265" cy="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0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宋体" charset="-122"/>
                </a:rPr>
                <a:t>Karasu: </a:t>
              </a:r>
              <a:r>
                <a:rPr lang="en-US" altLang="zh-CN" sz="16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宋体" charset="-122"/>
                </a:rPr>
                <a:t>N38 10 E74 48, 4500m</a:t>
              </a:r>
            </a:p>
          </p:txBody>
        </p:sp>
      </p:grpSp>
      <p:grpSp>
        <p:nvGrpSpPr>
          <p:cNvPr id="35845" name="Group 17"/>
          <p:cNvGrpSpPr>
            <a:grpSpLocks/>
          </p:cNvGrpSpPr>
          <p:nvPr/>
        </p:nvGrpSpPr>
        <p:grpSpPr bwMode="auto">
          <a:xfrm>
            <a:off x="2844800" y="1323975"/>
            <a:ext cx="2519363" cy="1889125"/>
            <a:chOff x="2112" y="1872"/>
            <a:chExt cx="1587" cy="1190"/>
          </a:xfrm>
        </p:grpSpPr>
        <p:pic>
          <p:nvPicPr>
            <p:cNvPr id="35873" name="Picture 18" descr="DSC00592"/>
            <p:cNvPicPr>
              <a:picLocks noChangeAspect="1" noChangeArrowheads="1"/>
            </p:cNvPicPr>
            <p:nvPr/>
          </p:nvPicPr>
          <p:blipFill>
            <a:blip r:embed="rId3">
              <a:lum contras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872"/>
              <a:ext cx="1587" cy="1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74" name="Text Box 19"/>
            <p:cNvSpPr txBox="1">
              <a:spLocks noChangeArrowheads="1"/>
            </p:cNvSpPr>
            <p:nvPr/>
          </p:nvSpPr>
          <p:spPr bwMode="auto">
            <a:xfrm>
              <a:off x="2160" y="2832"/>
              <a:ext cx="84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600" b="1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</a:rPr>
                <a:t>Oma 5000m</a:t>
              </a:r>
            </a:p>
          </p:txBody>
        </p:sp>
      </p:grpSp>
      <p:grpSp>
        <p:nvGrpSpPr>
          <p:cNvPr id="35846" name="Group 20"/>
          <p:cNvGrpSpPr>
            <a:grpSpLocks/>
          </p:cNvGrpSpPr>
          <p:nvPr/>
        </p:nvGrpSpPr>
        <p:grpSpPr bwMode="auto">
          <a:xfrm>
            <a:off x="180975" y="1323975"/>
            <a:ext cx="2519363" cy="1889125"/>
            <a:chOff x="3696" y="1872"/>
            <a:chExt cx="1587" cy="1190"/>
          </a:xfrm>
        </p:grpSpPr>
        <p:pic>
          <p:nvPicPr>
            <p:cNvPr id="35871" name="Picture 21" descr="DSC09686"/>
            <p:cNvPicPr>
              <a:picLocks noChangeAspect="1" noChangeArrowheads="1"/>
            </p:cNvPicPr>
            <p:nvPr/>
          </p:nvPicPr>
          <p:blipFill>
            <a:blip r:embed="rId4">
              <a:lum contras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872"/>
              <a:ext cx="1587" cy="1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72" name="Text Box 22"/>
            <p:cNvSpPr txBox="1">
              <a:spLocks noChangeArrowheads="1"/>
            </p:cNvSpPr>
            <p:nvPr/>
          </p:nvSpPr>
          <p:spPr bwMode="auto">
            <a:xfrm>
              <a:off x="3744" y="2840"/>
              <a:ext cx="99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600" b="1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</a:rPr>
                <a:t>Karasu 4500m</a:t>
              </a:r>
            </a:p>
          </p:txBody>
        </p:sp>
      </p:grpSp>
      <p:pic>
        <p:nvPicPr>
          <p:cNvPr id="35850" name="Picture 31" descr="b新疆西藏"/>
          <p:cNvPicPr>
            <a:picLocks noChangeAspect="1" noChangeArrowheads="1"/>
          </p:cNvPicPr>
          <p:nvPr/>
        </p:nvPicPr>
        <p:blipFill>
          <a:blip r:embed="rId5">
            <a:lum bright="-14000" contras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3284538"/>
            <a:ext cx="518160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1" name="Rectangle 32"/>
          <p:cNvSpPr>
            <a:spLocks noChangeArrowheads="1"/>
          </p:cNvSpPr>
          <p:nvPr/>
        </p:nvSpPr>
        <p:spPr bwMode="auto">
          <a:xfrm>
            <a:off x="738188" y="4540251"/>
            <a:ext cx="3492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b="1">
                <a:solidFill>
                  <a:schemeClr val="hlink"/>
                </a:solidFill>
                <a:latin typeface="Arial" pitchFamily="34" charset="0"/>
              </a:rPr>
              <a:t>⊙</a:t>
            </a:r>
          </a:p>
        </p:txBody>
      </p:sp>
      <p:sp>
        <p:nvSpPr>
          <p:cNvPr id="35852" name="Rectangle 33"/>
          <p:cNvSpPr>
            <a:spLocks noChangeArrowheads="1"/>
          </p:cNvSpPr>
          <p:nvPr/>
        </p:nvSpPr>
        <p:spPr bwMode="auto">
          <a:xfrm>
            <a:off x="958851" y="4351338"/>
            <a:ext cx="387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b="1">
                <a:solidFill>
                  <a:schemeClr val="hlink"/>
                </a:solidFill>
                <a:latin typeface="Arial" pitchFamily="34" charset="0"/>
              </a:rPr>
              <a:t>⊙</a:t>
            </a:r>
          </a:p>
        </p:txBody>
      </p:sp>
      <p:sp>
        <p:nvSpPr>
          <p:cNvPr id="35853" name="Rectangle 34"/>
          <p:cNvSpPr>
            <a:spLocks noChangeArrowheads="1"/>
          </p:cNvSpPr>
          <p:nvPr/>
        </p:nvSpPr>
        <p:spPr bwMode="auto">
          <a:xfrm>
            <a:off x="1030288" y="4616451"/>
            <a:ext cx="350838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b="1">
                <a:solidFill>
                  <a:schemeClr val="hlink"/>
                </a:solidFill>
                <a:latin typeface="Arial" pitchFamily="34" charset="0"/>
              </a:rPr>
              <a:t>⊙</a:t>
            </a:r>
          </a:p>
        </p:txBody>
      </p:sp>
      <p:sp>
        <p:nvSpPr>
          <p:cNvPr id="35854" name="Rectangle 35"/>
          <p:cNvSpPr>
            <a:spLocks noChangeArrowheads="1"/>
          </p:cNvSpPr>
          <p:nvPr/>
        </p:nvSpPr>
        <p:spPr bwMode="auto">
          <a:xfrm>
            <a:off x="1030288" y="5402263"/>
            <a:ext cx="350838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b="1">
                <a:solidFill>
                  <a:schemeClr val="hlink"/>
                </a:solidFill>
                <a:latin typeface="Arial" pitchFamily="34" charset="0"/>
              </a:rPr>
              <a:t>⊙</a:t>
            </a:r>
          </a:p>
        </p:txBody>
      </p:sp>
      <p:sp>
        <p:nvSpPr>
          <p:cNvPr id="35855" name="Rectangle 36"/>
          <p:cNvSpPr>
            <a:spLocks noChangeArrowheads="1"/>
          </p:cNvSpPr>
          <p:nvPr/>
        </p:nvSpPr>
        <p:spPr bwMode="auto">
          <a:xfrm>
            <a:off x="1554163" y="5551488"/>
            <a:ext cx="3492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b="1">
                <a:solidFill>
                  <a:schemeClr val="hlink"/>
                </a:solidFill>
                <a:latin typeface="Arial" pitchFamily="34" charset="0"/>
              </a:rPr>
              <a:t>⊙</a:t>
            </a:r>
          </a:p>
        </p:txBody>
      </p:sp>
      <p:sp>
        <p:nvSpPr>
          <p:cNvPr id="35856" name="Rectangle 37"/>
          <p:cNvSpPr>
            <a:spLocks noChangeArrowheads="1"/>
          </p:cNvSpPr>
          <p:nvPr/>
        </p:nvSpPr>
        <p:spPr bwMode="auto">
          <a:xfrm>
            <a:off x="2449513" y="6113463"/>
            <a:ext cx="347663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b="1">
                <a:solidFill>
                  <a:schemeClr val="hlink"/>
                </a:solidFill>
                <a:latin typeface="Arial" pitchFamily="34" charset="0"/>
              </a:rPr>
              <a:t>⊙</a:t>
            </a:r>
          </a:p>
        </p:txBody>
      </p:sp>
      <p:sp>
        <p:nvSpPr>
          <p:cNvPr id="35857" name="Rectangle 38"/>
          <p:cNvSpPr>
            <a:spLocks noChangeArrowheads="1"/>
          </p:cNvSpPr>
          <p:nvPr/>
        </p:nvSpPr>
        <p:spPr bwMode="auto">
          <a:xfrm>
            <a:off x="1882776" y="5849938"/>
            <a:ext cx="347663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b="1">
                <a:solidFill>
                  <a:schemeClr val="hlink"/>
                </a:solidFill>
                <a:latin typeface="Arial" pitchFamily="34" charset="0"/>
              </a:rPr>
              <a:t>⊙</a:t>
            </a:r>
          </a:p>
        </p:txBody>
      </p:sp>
      <p:sp>
        <p:nvSpPr>
          <p:cNvPr id="35858" name="Text Box 39"/>
          <p:cNvSpPr txBox="1">
            <a:spLocks noChangeArrowheads="1"/>
          </p:cNvSpPr>
          <p:nvPr/>
        </p:nvSpPr>
        <p:spPr bwMode="auto">
          <a:xfrm>
            <a:off x="1087438" y="4351338"/>
            <a:ext cx="7080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200" b="1">
                <a:solidFill>
                  <a:srgbClr val="000066"/>
                </a:solidFill>
                <a:latin typeface="Arial" pitchFamily="34" charset="0"/>
                <a:ea typeface="华文行楷" pitchFamily="2" charset="-122"/>
              </a:rPr>
              <a:t>喀什</a:t>
            </a:r>
          </a:p>
        </p:txBody>
      </p:sp>
      <p:sp>
        <p:nvSpPr>
          <p:cNvPr id="35859" name="Text Box 40"/>
          <p:cNvSpPr txBox="1">
            <a:spLocks noChangeArrowheads="1"/>
          </p:cNvSpPr>
          <p:nvPr/>
        </p:nvSpPr>
        <p:spPr bwMode="auto">
          <a:xfrm>
            <a:off x="1195388" y="4654551"/>
            <a:ext cx="673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200" b="1">
                <a:solidFill>
                  <a:srgbClr val="000066"/>
                </a:solidFill>
                <a:latin typeface="Arial" pitchFamily="34" charset="0"/>
                <a:ea typeface="华文行楷" pitchFamily="2" charset="-122"/>
              </a:rPr>
              <a:t>叶城</a:t>
            </a:r>
          </a:p>
        </p:txBody>
      </p:sp>
      <p:sp>
        <p:nvSpPr>
          <p:cNvPr id="35860" name="Text Box 41"/>
          <p:cNvSpPr txBox="1">
            <a:spLocks noChangeArrowheads="1"/>
          </p:cNvSpPr>
          <p:nvPr/>
        </p:nvSpPr>
        <p:spPr bwMode="auto">
          <a:xfrm>
            <a:off x="1522413" y="5430838"/>
            <a:ext cx="706438" cy="2841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200" b="1">
                <a:solidFill>
                  <a:schemeClr val="bg2"/>
                </a:solidFill>
                <a:latin typeface="Arial" pitchFamily="34" charset="0"/>
                <a:ea typeface="华文行楷" pitchFamily="2" charset="-122"/>
              </a:rPr>
              <a:t>Oma</a:t>
            </a:r>
            <a:endParaRPr lang="zh-CN" altLang="en-US" sz="1200" b="1">
              <a:solidFill>
                <a:schemeClr val="bg2"/>
              </a:solidFill>
              <a:latin typeface="Arial" pitchFamily="34" charset="0"/>
              <a:ea typeface="华文行楷" pitchFamily="2" charset="-122"/>
            </a:endParaRPr>
          </a:p>
        </p:txBody>
      </p:sp>
      <p:sp>
        <p:nvSpPr>
          <p:cNvPr id="35861" name="Text Box 42"/>
          <p:cNvSpPr txBox="1">
            <a:spLocks noChangeArrowheads="1"/>
          </p:cNvSpPr>
          <p:nvPr/>
        </p:nvSpPr>
        <p:spPr bwMode="auto">
          <a:xfrm>
            <a:off x="787401" y="5473701"/>
            <a:ext cx="527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200" b="1">
                <a:solidFill>
                  <a:srgbClr val="000066"/>
                </a:solidFill>
                <a:latin typeface="Arial" pitchFamily="34" charset="0"/>
                <a:ea typeface="华文行楷" pitchFamily="2" charset="-122"/>
              </a:rPr>
              <a:t>阿里</a:t>
            </a:r>
          </a:p>
        </p:txBody>
      </p:sp>
      <p:sp>
        <p:nvSpPr>
          <p:cNvPr id="35862" name="Text Box 43"/>
          <p:cNvSpPr txBox="1">
            <a:spLocks noChangeArrowheads="1"/>
          </p:cNvSpPr>
          <p:nvPr/>
        </p:nvSpPr>
        <p:spPr bwMode="auto">
          <a:xfrm>
            <a:off x="2012951" y="5859463"/>
            <a:ext cx="5746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200" b="1">
                <a:solidFill>
                  <a:srgbClr val="000066"/>
                </a:solidFill>
                <a:latin typeface="Arial" pitchFamily="34" charset="0"/>
                <a:ea typeface="华文行楷" pitchFamily="2" charset="-122"/>
              </a:rPr>
              <a:t>措勤</a:t>
            </a:r>
          </a:p>
        </p:txBody>
      </p:sp>
      <p:sp>
        <p:nvSpPr>
          <p:cNvPr id="35863" name="Text Box 44"/>
          <p:cNvSpPr txBox="1">
            <a:spLocks noChangeArrowheads="1"/>
          </p:cNvSpPr>
          <p:nvPr/>
        </p:nvSpPr>
        <p:spPr bwMode="auto">
          <a:xfrm>
            <a:off x="279401" y="4376911"/>
            <a:ext cx="652463" cy="2762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200" b="1" dirty="0">
                <a:solidFill>
                  <a:schemeClr val="bg2"/>
                </a:solidFill>
                <a:latin typeface="Arial" pitchFamily="34" charset="0"/>
                <a:ea typeface="华文行楷" pitchFamily="2" charset="-122"/>
              </a:rPr>
              <a:t>Karas</a:t>
            </a:r>
            <a:endParaRPr lang="zh-CN" altLang="en-US" sz="1200" b="1" dirty="0">
              <a:solidFill>
                <a:schemeClr val="bg2"/>
              </a:solidFill>
              <a:latin typeface="Arial" pitchFamily="34" charset="0"/>
              <a:ea typeface="华文行楷" pitchFamily="2" charset="-122"/>
            </a:endParaRPr>
          </a:p>
        </p:txBody>
      </p:sp>
      <p:sp>
        <p:nvSpPr>
          <p:cNvPr id="35864" name="Text Box 45"/>
          <p:cNvSpPr txBox="1">
            <a:spLocks noChangeArrowheads="1"/>
          </p:cNvSpPr>
          <p:nvPr/>
        </p:nvSpPr>
        <p:spPr bwMode="auto">
          <a:xfrm>
            <a:off x="2600326" y="6072188"/>
            <a:ext cx="6365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200" b="1">
                <a:solidFill>
                  <a:srgbClr val="000066"/>
                </a:solidFill>
                <a:latin typeface="Arial" pitchFamily="34" charset="0"/>
                <a:ea typeface="华文行楷" pitchFamily="2" charset="-122"/>
              </a:rPr>
              <a:t>拉萨</a:t>
            </a:r>
          </a:p>
        </p:txBody>
      </p:sp>
      <p:sp>
        <p:nvSpPr>
          <p:cNvPr id="35866" name="Text Box 47"/>
          <p:cNvSpPr txBox="1">
            <a:spLocks noChangeArrowheads="1"/>
          </p:cNvSpPr>
          <p:nvPr/>
        </p:nvSpPr>
        <p:spPr bwMode="auto">
          <a:xfrm>
            <a:off x="1594555" y="4369456"/>
            <a:ext cx="1109599" cy="523220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dirty="0">
                <a:solidFill>
                  <a:srgbClr val="FF0066"/>
                </a:solidFill>
                <a:latin typeface="Arial" pitchFamily="34" charset="0"/>
              </a:rPr>
              <a:t>airport &amp;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dirty="0">
                <a:solidFill>
                  <a:srgbClr val="FF0066"/>
                </a:solidFill>
                <a:latin typeface="Arial" pitchFamily="34" charset="0"/>
              </a:rPr>
              <a:t>train station</a:t>
            </a:r>
          </a:p>
        </p:txBody>
      </p:sp>
      <p:sp>
        <p:nvSpPr>
          <p:cNvPr id="35868" name="Text Box 50"/>
          <p:cNvSpPr txBox="1">
            <a:spLocks noChangeArrowheads="1"/>
          </p:cNvSpPr>
          <p:nvPr/>
        </p:nvSpPr>
        <p:spPr bwMode="auto">
          <a:xfrm>
            <a:off x="2631501" y="5569744"/>
            <a:ext cx="1109599" cy="523220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>
                <a:solidFill>
                  <a:srgbClr val="FF0066"/>
                </a:solidFill>
                <a:latin typeface="Arial" pitchFamily="34" charset="0"/>
              </a:rPr>
              <a:t>airport &amp;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>
                <a:solidFill>
                  <a:srgbClr val="FF0066"/>
                </a:solidFill>
                <a:latin typeface="Arial" pitchFamily="34" charset="0"/>
              </a:rPr>
              <a:t>train station</a:t>
            </a:r>
          </a:p>
        </p:txBody>
      </p:sp>
      <p:sp>
        <p:nvSpPr>
          <p:cNvPr id="198708" name="Text Box 52"/>
          <p:cNvSpPr txBox="1">
            <a:spLocks noChangeArrowheads="1"/>
          </p:cNvSpPr>
          <p:nvPr/>
        </p:nvSpPr>
        <p:spPr bwMode="auto">
          <a:xfrm>
            <a:off x="251520" y="5641503"/>
            <a:ext cx="7409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4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-122"/>
              </a:rPr>
              <a:t>airport </a:t>
            </a:r>
          </a:p>
        </p:txBody>
      </p:sp>
      <p:grpSp>
        <p:nvGrpSpPr>
          <p:cNvPr id="36870" name="组合 16"/>
          <p:cNvGrpSpPr>
            <a:grpSpLocks/>
          </p:cNvGrpSpPr>
          <p:nvPr/>
        </p:nvGrpSpPr>
        <p:grpSpPr bwMode="auto">
          <a:xfrm>
            <a:off x="5484958" y="1772816"/>
            <a:ext cx="3604280" cy="2316811"/>
            <a:chOff x="1258888" y="1268413"/>
            <a:chExt cx="4320000" cy="3373667"/>
          </a:xfrm>
        </p:grpSpPr>
        <p:pic>
          <p:nvPicPr>
            <p:cNvPr id="36873" name="Picture 5" descr="DSC0421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0397" y="1268413"/>
              <a:ext cx="3148491" cy="166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4" name="Picture 9" descr="未标题-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888" y="1268413"/>
              <a:ext cx="989979" cy="3373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11"/>
            <p:cNvSpPr txBox="1">
              <a:spLocks noChangeArrowheads="1"/>
            </p:cNvSpPr>
            <p:nvPr/>
          </p:nvSpPr>
          <p:spPr bwMode="auto">
            <a:xfrm>
              <a:off x="3732993" y="1352104"/>
              <a:ext cx="1717895" cy="36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-122"/>
                </a:rPr>
                <a:t>2007.10 </a:t>
              </a:r>
              <a:r>
                <a:rPr lang="en-US" sz="14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-122"/>
                </a:rPr>
                <a:t>Karasu</a:t>
              </a:r>
              <a:endPara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-122"/>
              </a:endParaRPr>
            </a:p>
          </p:txBody>
        </p:sp>
        <p:pic>
          <p:nvPicPr>
            <p:cNvPr id="36876" name="Picture 13" descr="DSC04219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0397" y="2978558"/>
              <a:ext cx="3148491" cy="1663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35" descr="DSC_0039">
            <a:extLst>
              <a:ext uri="{FF2B5EF4-FFF2-40B4-BE49-F238E27FC236}">
                <a16:creationId xmlns:a16="http://schemas.microsoft.com/office/drawing/2014/main" id="{8D00F217-F6CC-B4F1-612A-9BE8AF024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1467" y="4229411"/>
            <a:ext cx="3604280" cy="240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40"/>
          <p:cNvSpPr>
            <a:spLocks noChangeArrowheads="1"/>
          </p:cNvSpPr>
          <p:nvPr/>
        </p:nvSpPr>
        <p:spPr bwMode="auto">
          <a:xfrm>
            <a:off x="7696569" y="4341587"/>
            <a:ext cx="128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-122"/>
              </a:rPr>
              <a:t>2008.11 </a:t>
            </a:r>
            <a:r>
              <a:rPr lang="en-US" sz="1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-122"/>
              </a:rPr>
              <a:t>Oma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-122"/>
            </a:endParaRPr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994C4F4B-1A39-3A55-F7BE-EF89375D6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0" y="360000"/>
            <a:ext cx="70922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FF9933"/>
                </a:solidFill>
                <a:latin typeface="+mn-lt"/>
                <a:ea typeface="仿宋" pitchFamily="49" charset="-122"/>
              </a:rPr>
              <a:t>- site survey in western China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5072699-EB00-63D7-A5AB-5A12B0CE4B27}"/>
              </a:ext>
            </a:extLst>
          </p:cNvPr>
          <p:cNvSpPr/>
          <p:nvPr/>
        </p:nvSpPr>
        <p:spPr>
          <a:xfrm>
            <a:off x="5484958" y="1052736"/>
            <a:ext cx="36590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site monitoring for years</a:t>
            </a:r>
          </a:p>
          <a:p>
            <a:pPr algn="ctr">
              <a:defRPr/>
            </a:pPr>
            <a:endParaRPr lang="zh-CN" altLang="en-US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753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42" name="Rectangle 22">
            <a:extLst>
              <a:ext uri="{FF2B5EF4-FFF2-40B4-BE49-F238E27FC236}">
                <a16:creationId xmlns:a16="http://schemas.microsoft.com/office/drawing/2014/main" id="{5D13D353-771F-60EF-7BBF-C0AF723AC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93" y="385500"/>
            <a:ext cx="91085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FF00"/>
                </a:solidFill>
                <a:ea typeface="黑体" panose="02010609060101010101" pitchFamily="49" charset="-122"/>
              </a:rPr>
              <a:t>Original intension: site survey for excellent observatories</a:t>
            </a:r>
            <a:endParaRPr lang="zh-CN" altLang="en-US" sz="2800" b="1" dirty="0">
              <a:solidFill>
                <a:srgbClr val="FFFF00"/>
              </a:solidFill>
              <a:ea typeface="黑体" panose="02010609060101010101" pitchFamily="49" charset="-122"/>
            </a:endParaRPr>
          </a:p>
        </p:txBody>
      </p:sp>
      <p:grpSp>
        <p:nvGrpSpPr>
          <p:cNvPr id="261143" name="Group 23">
            <a:extLst>
              <a:ext uri="{FF2B5EF4-FFF2-40B4-BE49-F238E27FC236}">
                <a16:creationId xmlns:a16="http://schemas.microsoft.com/office/drawing/2014/main" id="{04660BAE-F586-7E49-8A06-1D72CA5DB7A7}"/>
              </a:ext>
            </a:extLst>
          </p:cNvPr>
          <p:cNvGrpSpPr>
            <a:grpSpLocks/>
          </p:cNvGrpSpPr>
          <p:nvPr/>
        </p:nvGrpSpPr>
        <p:grpSpPr bwMode="auto">
          <a:xfrm>
            <a:off x="34925" y="1700213"/>
            <a:ext cx="9144000" cy="3716337"/>
            <a:chOff x="22" y="1071"/>
            <a:chExt cx="5760" cy="2168"/>
          </a:xfrm>
        </p:grpSpPr>
        <p:grpSp>
          <p:nvGrpSpPr>
            <p:cNvPr id="261144" name="Group 24">
              <a:extLst>
                <a:ext uri="{FF2B5EF4-FFF2-40B4-BE49-F238E27FC236}">
                  <a16:creationId xmlns:a16="http://schemas.microsoft.com/office/drawing/2014/main" id="{971AE573-768D-AEAD-C73F-0D3BEF90C3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" y="1071"/>
              <a:ext cx="5760" cy="2168"/>
              <a:chOff x="0" y="799"/>
              <a:chExt cx="5760" cy="2463"/>
            </a:xfrm>
          </p:grpSpPr>
          <p:pic>
            <p:nvPicPr>
              <p:cNvPr id="261145" name="Picture 25">
                <a:extLst>
                  <a:ext uri="{FF2B5EF4-FFF2-40B4-BE49-F238E27FC236}">
                    <a16:creationId xmlns:a16="http://schemas.microsoft.com/office/drawing/2014/main" id="{CE6EF34F-C8EA-CBF5-F9B9-491C6B2BCA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10000" contrast="1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799"/>
                <a:ext cx="5760" cy="2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1146" name="Text Box 26">
                <a:extLst>
                  <a:ext uri="{FF2B5EF4-FFF2-40B4-BE49-F238E27FC236}">
                    <a16:creationId xmlns:a16="http://schemas.microsoft.com/office/drawing/2014/main" id="{A8562818-60CF-28F6-3F2F-9F653535F2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717"/>
                <a:ext cx="930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1800" b="1">
                    <a:effectLst>
                      <a:outerShdw blurRad="38100" dist="38100" dir="2700000" algn="tl">
                        <a:srgbClr val="000000"/>
                      </a:outerShdw>
                    </a:effectLst>
                    <a:ea typeface="宋体" panose="02010600030101010101" pitchFamily="2" charset="-122"/>
                  </a:rPr>
                  <a:t>Mauna Kea</a:t>
                </a:r>
              </a:p>
            </p:txBody>
          </p:sp>
          <p:sp>
            <p:nvSpPr>
              <p:cNvPr id="261147" name="Text Box 27">
                <a:extLst>
                  <a:ext uri="{FF2B5EF4-FFF2-40B4-BE49-F238E27FC236}">
                    <a16:creationId xmlns:a16="http://schemas.microsoft.com/office/drawing/2014/main" id="{A670D052-F20B-9A3C-2C27-894293DF9C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6" y="2177"/>
                <a:ext cx="646" cy="2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None/>
                </a:pPr>
                <a:r>
                  <a:rPr lang="en-US" altLang="zh-CN" sz="1800" b="1">
                    <a:effectLst>
                      <a:outerShdw blurRad="38100" dist="38100" dir="2700000" algn="tl">
                        <a:srgbClr val="000000"/>
                      </a:outerShdw>
                    </a:effectLst>
                    <a:ea typeface="宋体" panose="02010600030101010101" pitchFamily="2" charset="-122"/>
                  </a:rPr>
                  <a:t>Paranal</a:t>
                </a:r>
              </a:p>
            </p:txBody>
          </p:sp>
          <p:sp>
            <p:nvSpPr>
              <p:cNvPr id="261148" name="Text Box 28">
                <a:extLst>
                  <a:ext uri="{FF2B5EF4-FFF2-40B4-BE49-F238E27FC236}">
                    <a16:creationId xmlns:a16="http://schemas.microsoft.com/office/drawing/2014/main" id="{4E581987-22D4-5F3A-5667-E8EB4F1D5B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6" y="2368"/>
                <a:ext cx="863" cy="2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None/>
                </a:pPr>
                <a:r>
                  <a:rPr lang="en-US" altLang="zh-CN" sz="1800" b="1">
                    <a:effectLst>
                      <a:outerShdw blurRad="38100" dist="38100" dir="2700000" algn="tl">
                        <a:srgbClr val="000000"/>
                      </a:outerShdw>
                    </a:effectLst>
                    <a:ea typeface="宋体" panose="02010600030101010101" pitchFamily="2" charset="-122"/>
                  </a:rPr>
                  <a:t>La Silla</a:t>
                </a:r>
              </a:p>
            </p:txBody>
          </p:sp>
          <p:sp>
            <p:nvSpPr>
              <p:cNvPr id="261149" name="Text Box 29">
                <a:extLst>
                  <a:ext uri="{FF2B5EF4-FFF2-40B4-BE49-F238E27FC236}">
                    <a16:creationId xmlns:a16="http://schemas.microsoft.com/office/drawing/2014/main" id="{7E285885-C38F-D69D-60DB-9707101343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3" y="1566"/>
                <a:ext cx="907" cy="2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None/>
                </a:pPr>
                <a:r>
                  <a:rPr lang="en-US" altLang="zh-CN" sz="1800" b="1">
                    <a:effectLst>
                      <a:outerShdw blurRad="38100" dist="38100" dir="2700000" algn="tl">
                        <a:srgbClr val="000000"/>
                      </a:outerShdw>
                    </a:effectLst>
                    <a:ea typeface="宋体" panose="02010600030101010101" pitchFamily="2" charset="-122"/>
                  </a:rPr>
                  <a:t>La Palma</a:t>
                </a:r>
              </a:p>
            </p:txBody>
          </p:sp>
          <p:sp>
            <p:nvSpPr>
              <p:cNvPr id="261150" name="Text Box 30">
                <a:extLst>
                  <a:ext uri="{FF2B5EF4-FFF2-40B4-BE49-F238E27FC236}">
                    <a16:creationId xmlns:a16="http://schemas.microsoft.com/office/drawing/2014/main" id="{2585EB6A-A738-13AC-5D09-E188EB717E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9" y="1297"/>
                <a:ext cx="771" cy="2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None/>
                </a:pPr>
                <a:r>
                  <a:rPr lang="en-US" altLang="zh-CN" sz="1800" b="1">
                    <a:effectLst>
                      <a:outerShdw blurRad="38100" dist="38100" dir="2700000" algn="tl">
                        <a:srgbClr val="000000"/>
                      </a:outerShdw>
                    </a:effectLst>
                    <a:ea typeface="宋体" panose="02010600030101010101" pitchFamily="2" charset="-122"/>
                  </a:rPr>
                  <a:t>Maidanak</a:t>
                </a:r>
              </a:p>
            </p:txBody>
          </p:sp>
          <p:sp>
            <p:nvSpPr>
              <p:cNvPr id="261151" name="Text Box 31">
                <a:extLst>
                  <a:ext uri="{FF2B5EF4-FFF2-40B4-BE49-F238E27FC236}">
                    <a16:creationId xmlns:a16="http://schemas.microsoft.com/office/drawing/2014/main" id="{EF85FB79-F042-C6CA-D6B5-F3573F7F90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42" y="1602"/>
                <a:ext cx="614" cy="2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None/>
                </a:pPr>
                <a:r>
                  <a:rPr lang="en-US" altLang="zh-CN" sz="1800" b="1">
                    <a:effectLst>
                      <a:outerShdw blurRad="38100" dist="38100" dir="2700000" algn="tl">
                        <a:srgbClr val="000000"/>
                      </a:outerShdw>
                    </a:effectLst>
                    <a:ea typeface="宋体" panose="02010600030101010101" pitchFamily="2" charset="-122"/>
                  </a:rPr>
                  <a:t>Hanle</a:t>
                </a:r>
              </a:p>
            </p:txBody>
          </p:sp>
          <p:sp>
            <p:nvSpPr>
              <p:cNvPr id="261152" name="Text Box 32">
                <a:extLst>
                  <a:ext uri="{FF2B5EF4-FFF2-40B4-BE49-F238E27FC236}">
                    <a16:creationId xmlns:a16="http://schemas.microsoft.com/office/drawing/2014/main" id="{6C780E7E-0AEF-58C9-8DBB-8A35E18621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50" y="1335"/>
                <a:ext cx="288" cy="4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None/>
                </a:pPr>
                <a:r>
                  <a:rPr lang="en-US" altLang="zh-CN" sz="4000" b="1">
                    <a:solidFill>
                      <a:srgbClr val="FF0000"/>
                    </a:solidFill>
                    <a:ea typeface="宋体" panose="02010600030101010101" pitchFamily="2" charset="-122"/>
                  </a:rPr>
                  <a:t>?</a:t>
                </a:r>
              </a:p>
            </p:txBody>
          </p:sp>
          <p:sp>
            <p:nvSpPr>
              <p:cNvPr id="261153" name="AutoShape 33">
                <a:extLst>
                  <a:ext uri="{FF2B5EF4-FFF2-40B4-BE49-F238E27FC236}">
                    <a16:creationId xmlns:a16="http://schemas.microsoft.com/office/drawing/2014/main" id="{C414CA98-2993-3C16-C73D-98255DAA10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01890">
                <a:off x="2562" y="1570"/>
                <a:ext cx="126" cy="96"/>
              </a:xfrm>
              <a:prstGeom prst="star4">
                <a:avLst>
                  <a:gd name="adj" fmla="val 21347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1154" name="AutoShape 34">
                <a:extLst>
                  <a:ext uri="{FF2B5EF4-FFF2-40B4-BE49-F238E27FC236}">
                    <a16:creationId xmlns:a16="http://schemas.microsoft.com/office/drawing/2014/main" id="{E8654A84-BFEF-37EE-6152-B292822F44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01890">
                <a:off x="1701" y="2368"/>
                <a:ext cx="126" cy="95"/>
              </a:xfrm>
              <a:prstGeom prst="star4">
                <a:avLst>
                  <a:gd name="adj" fmla="val 21347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1155" name="AutoShape 35">
                <a:extLst>
                  <a:ext uri="{FF2B5EF4-FFF2-40B4-BE49-F238E27FC236}">
                    <a16:creationId xmlns:a16="http://schemas.microsoft.com/office/drawing/2014/main" id="{40EBB40F-A64C-6E2C-2E6D-CA61C585C2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01890">
                <a:off x="1701" y="2292"/>
                <a:ext cx="126" cy="95"/>
              </a:xfrm>
              <a:prstGeom prst="star4">
                <a:avLst>
                  <a:gd name="adj" fmla="val 21347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1156" name="AutoShape 36">
                <a:extLst>
                  <a:ext uri="{FF2B5EF4-FFF2-40B4-BE49-F238E27FC236}">
                    <a16:creationId xmlns:a16="http://schemas.microsoft.com/office/drawing/2014/main" id="{4B2D7A39-0472-4F2E-49E4-D2A847F258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01890">
                <a:off x="295" y="1679"/>
                <a:ext cx="126" cy="96"/>
              </a:xfrm>
              <a:prstGeom prst="star4">
                <a:avLst>
                  <a:gd name="adj" fmla="val 21347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1157" name="AutoShape 37">
                <a:extLst>
                  <a:ext uri="{FF2B5EF4-FFF2-40B4-BE49-F238E27FC236}">
                    <a16:creationId xmlns:a16="http://schemas.microsoft.com/office/drawing/2014/main" id="{53EE5553-7479-A2B3-ADDA-6792892881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01890">
                <a:off x="4014" y="1527"/>
                <a:ext cx="122" cy="100"/>
              </a:xfrm>
              <a:prstGeom prst="star4">
                <a:avLst>
                  <a:gd name="adj" fmla="val 21347"/>
                </a:avLst>
              </a:prstGeom>
              <a:solidFill>
                <a:srgbClr val="FF0000">
                  <a:alpha val="52000"/>
                </a:srgbClr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1158" name="AutoShape 38">
                <a:extLst>
                  <a:ext uri="{FF2B5EF4-FFF2-40B4-BE49-F238E27FC236}">
                    <a16:creationId xmlns:a16="http://schemas.microsoft.com/office/drawing/2014/main" id="{25322A61-F8DA-AF5C-B0E4-1061F34EF8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01890">
                <a:off x="3923" y="1450"/>
                <a:ext cx="122" cy="100"/>
              </a:xfrm>
              <a:prstGeom prst="star4">
                <a:avLst>
                  <a:gd name="adj" fmla="val 21347"/>
                </a:avLst>
              </a:prstGeom>
              <a:solidFill>
                <a:srgbClr val="FF0000">
                  <a:alpha val="52000"/>
                </a:srgbClr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1159" name="Text Box 39">
                <a:extLst>
                  <a:ext uri="{FF2B5EF4-FFF2-40B4-BE49-F238E27FC236}">
                    <a16:creationId xmlns:a16="http://schemas.microsoft.com/office/drawing/2014/main" id="{533A0065-64CD-53B9-F724-A3A8DB7753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99" y="3019"/>
                <a:ext cx="908" cy="2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None/>
                </a:pPr>
                <a:r>
                  <a:rPr lang="en-US" altLang="zh-CN" sz="18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ea typeface="宋体" panose="02010600030101010101" pitchFamily="2" charset="-122"/>
                  </a:rPr>
                  <a:t>Antarctica</a:t>
                </a:r>
              </a:p>
            </p:txBody>
          </p:sp>
        </p:grpSp>
        <p:sp>
          <p:nvSpPr>
            <p:cNvPr id="261160" name="Text Box 40">
              <a:extLst>
                <a:ext uri="{FF2B5EF4-FFF2-40B4-BE49-F238E27FC236}">
                  <a16:creationId xmlns:a16="http://schemas.microsoft.com/office/drawing/2014/main" id="{9D73C653-670B-6F52-91E1-460C01D8B8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2" y="2614"/>
              <a:ext cx="640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zh-CN" sz="1800" b="1">
                  <a:ea typeface="宋体" panose="02010600030101010101" pitchFamily="2" charset="-122"/>
                </a:rPr>
                <a:t>Dome C</a:t>
              </a:r>
            </a:p>
          </p:txBody>
        </p:sp>
        <p:sp>
          <p:nvSpPr>
            <p:cNvPr id="261161" name="AutoShape 41">
              <a:extLst>
                <a:ext uri="{FF2B5EF4-FFF2-40B4-BE49-F238E27FC236}">
                  <a16:creationId xmlns:a16="http://schemas.microsoft.com/office/drawing/2014/main" id="{7F005BE2-8EFC-B232-4EAC-4745135732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1890">
              <a:off x="4217" y="2886"/>
              <a:ext cx="130" cy="160"/>
            </a:xfrm>
            <a:prstGeom prst="star4">
              <a:avLst>
                <a:gd name="adj" fmla="val 21347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61162" name="Rectangle 42">
            <a:extLst>
              <a:ext uri="{FF2B5EF4-FFF2-40B4-BE49-F238E27FC236}">
                <a16:creationId xmlns:a16="http://schemas.microsoft.com/office/drawing/2014/main" id="{D004FEE3-6097-9B1A-E3EF-F79CA9AC5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85439"/>
            <a:ext cx="9144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kumimoji="0" lang="en-US" altLang="zh-CN" sz="2200" b="1" dirty="0">
                <a:solidFill>
                  <a:srgbClr val="FF0000"/>
                </a:solidFill>
                <a:latin typeface="+mn-lt"/>
              </a:rPr>
              <a:t>Globally few sites </a:t>
            </a:r>
            <a:r>
              <a:rPr lang="en-US" altLang="zh-CN" sz="2200" b="1" dirty="0">
                <a:solidFill>
                  <a:srgbClr val="FF0000"/>
                </a:solidFill>
                <a:latin typeface="+mn-lt"/>
              </a:rPr>
              <a:t>satisfying strict criteria </a:t>
            </a:r>
            <a:r>
              <a:rPr kumimoji="0" lang="en-US" altLang="zh-CN" sz="2200" b="1" dirty="0">
                <a:solidFill>
                  <a:srgbClr val="FF0000"/>
                </a:solidFill>
                <a:latin typeface="+mn-lt"/>
              </a:rPr>
              <a:t>for large aperture telescopes </a:t>
            </a:r>
          </a:p>
        </p:txBody>
      </p:sp>
      <p:pic>
        <p:nvPicPr>
          <p:cNvPr id="261163" name="Picture 43">
            <a:extLst>
              <a:ext uri="{FF2B5EF4-FFF2-40B4-BE49-F238E27FC236}">
                <a16:creationId xmlns:a16="http://schemas.microsoft.com/office/drawing/2014/main" id="{0CA13AE5-8478-BB65-9CB8-C4A83417D90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5516563"/>
            <a:ext cx="9144000" cy="13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IMG_37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875" y="1636936"/>
            <a:ext cx="7197725" cy="479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AutoShape 6"/>
          <p:cNvSpPr>
            <a:spLocks noChangeArrowheads="1"/>
          </p:cNvSpPr>
          <p:nvPr/>
        </p:nvSpPr>
        <p:spPr bwMode="auto">
          <a:xfrm>
            <a:off x="4270375" y="2186211"/>
            <a:ext cx="144463" cy="288925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/>
          </a:p>
        </p:txBody>
      </p:sp>
      <p:graphicFrame>
        <p:nvGraphicFramePr>
          <p:cNvPr id="21" name="Group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581840"/>
              </p:ext>
            </p:extLst>
          </p:nvPr>
        </p:nvGraphicFramePr>
        <p:xfrm>
          <a:off x="1043608" y="4624611"/>
          <a:ext cx="7140525" cy="1857378"/>
        </p:xfrm>
        <a:graphic>
          <a:graphicData uri="http://schemas.openxmlformats.org/drawingml/2006/table">
            <a:tbl>
              <a:tblPr/>
              <a:tblGrid>
                <a:gridCol w="2535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4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95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Topography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A NW-SE ridge, above 5000m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Meteorology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Cloudiness and wind speed may be better than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Oma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Traffic conditions 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Paved road and airport from Lhasa or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Kashi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Road to summit 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Simple constructed 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Electric power&amp;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commun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.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Pass-way on summit to the airport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Geology for construction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Bed rock underlying less than 1m, common solidity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0" y="1052736"/>
            <a:ext cx="91440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Final choice --- </a:t>
            </a:r>
            <a:r>
              <a:rPr lang="en-US" altLang="zh-CN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Ali site </a:t>
            </a:r>
            <a:r>
              <a:rPr lang="en-US" altLang="zh-CN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for site characterization and small telescopes</a:t>
            </a:r>
          </a:p>
          <a:p>
            <a:pPr algn="ctr">
              <a:defRPr/>
            </a:pPr>
            <a:endParaRPr lang="zh-CN" altLang="en-US" sz="2000" dirty="0">
              <a:latin typeface="Arial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084168" y="1832268"/>
            <a:ext cx="2005607" cy="663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华文行楷" pitchFamily="2" charset="-122"/>
              </a:rPr>
              <a:t>E80.05</a:t>
            </a:r>
            <a:r>
              <a:rPr lang="en-US" altLang="zh-CN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华文行楷" pitchFamily="2" charset="-122"/>
              </a:rPr>
              <a:t>, </a:t>
            </a:r>
            <a:r>
              <a:rPr lang="en-US" altLang="zh-CN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华文行楷" pitchFamily="2" charset="-122"/>
              </a:rPr>
              <a:t>N32.31</a:t>
            </a:r>
            <a:endParaRPr lang="en-US" altLang="zh-CN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华文行楷" pitchFamily="2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华文行楷" pitchFamily="2" charset="-122"/>
              </a:rPr>
              <a:t>nearby a central town</a:t>
            </a:r>
            <a:endParaRPr lang="zh-CN" altLang="en-US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华文行楷" pitchFamily="2" charset="-122"/>
            </a:endParaRPr>
          </a:p>
        </p:txBody>
      </p:sp>
      <p:sp>
        <p:nvSpPr>
          <p:cNvPr id="2" name="Rectangle 15">
            <a:extLst>
              <a:ext uri="{FF2B5EF4-FFF2-40B4-BE49-F238E27FC236}">
                <a16:creationId xmlns:a16="http://schemas.microsoft.com/office/drawing/2014/main" id="{1F59A387-5FC2-58BC-B7E3-F14D7AFA3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0" y="360000"/>
            <a:ext cx="70922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FF9933"/>
                </a:solidFill>
                <a:latin typeface="+mn-lt"/>
                <a:ea typeface="仿宋" pitchFamily="49" charset="-122"/>
              </a:rPr>
              <a:t>- site survey in western China </a:t>
            </a:r>
          </a:p>
        </p:txBody>
      </p:sp>
    </p:spTree>
    <p:extLst>
      <p:ext uri="{BB962C8B-B14F-4D97-AF65-F5344CB8AC3E}">
        <p14:creationId xmlns:p14="http://schemas.microsoft.com/office/powerpoint/2010/main" val="94289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山上的岩石&#10;&#10;描述已自动生成">
            <a:extLst>
              <a:ext uri="{FF2B5EF4-FFF2-40B4-BE49-F238E27FC236}">
                <a16:creationId xmlns:a16="http://schemas.microsoft.com/office/drawing/2014/main" id="{9C1F9A61-F059-70B4-D9D6-7CD000F1D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1052736"/>
            <a:ext cx="8280000" cy="551137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85D8C2E-123E-FC98-B5B0-F7A0FDDC6383}"/>
              </a:ext>
            </a:extLst>
          </p:cNvPr>
          <p:cNvSpPr txBox="1"/>
          <p:nvPr/>
        </p:nvSpPr>
        <p:spPr>
          <a:xfrm>
            <a:off x="2504110" y="2132856"/>
            <a:ext cx="3626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err="1">
                <a:solidFill>
                  <a:srgbClr val="FF0000"/>
                </a:solidFill>
                <a:highlight>
                  <a:srgbClr val="C0C0C0"/>
                </a:highlight>
              </a:rPr>
              <a:t>C1</a:t>
            </a:r>
            <a:endParaRPr lang="zh-CN" altLang="en-US" sz="1200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24940C4-3E5B-82D1-A8ED-8FBC1BA190D7}"/>
              </a:ext>
            </a:extLst>
          </p:cNvPr>
          <p:cNvSpPr txBox="1"/>
          <p:nvPr/>
        </p:nvSpPr>
        <p:spPr>
          <a:xfrm>
            <a:off x="5770268" y="2413900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>
                <a:solidFill>
                  <a:srgbClr val="FF0000"/>
                </a:solidFill>
                <a:highlight>
                  <a:srgbClr val="C0C0C0"/>
                </a:highlight>
              </a:rPr>
              <a:t>B1</a:t>
            </a:r>
            <a:endParaRPr lang="zh-CN" altLang="en-US" sz="1400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9D55355-F1A5-622B-4380-7235B91B070B}"/>
              </a:ext>
            </a:extLst>
          </p:cNvPr>
          <p:cNvSpPr txBox="1"/>
          <p:nvPr/>
        </p:nvSpPr>
        <p:spPr>
          <a:xfrm>
            <a:off x="5796136" y="2924944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>
                <a:solidFill>
                  <a:srgbClr val="FF0000"/>
                </a:solidFill>
                <a:highlight>
                  <a:srgbClr val="C0C0C0"/>
                </a:highlight>
              </a:rPr>
              <a:t>B4</a:t>
            </a:r>
            <a:endParaRPr lang="zh-CN" altLang="en-US" sz="1400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1C40F70-B3A2-E803-8995-BFA84009C416}"/>
              </a:ext>
            </a:extLst>
          </p:cNvPr>
          <p:cNvSpPr txBox="1"/>
          <p:nvPr/>
        </p:nvSpPr>
        <p:spPr>
          <a:xfrm>
            <a:off x="4932040" y="3604202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>
                <a:solidFill>
                  <a:srgbClr val="FF0000"/>
                </a:solidFill>
                <a:highlight>
                  <a:srgbClr val="C0C0C0"/>
                </a:highlight>
              </a:rPr>
              <a:t>A2</a:t>
            </a:r>
            <a:endParaRPr lang="zh-CN" altLang="en-US" sz="1400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AB1E69E-8E87-10E9-D7EA-1D4FEB0FD168}"/>
              </a:ext>
            </a:extLst>
          </p:cNvPr>
          <p:cNvSpPr txBox="1"/>
          <p:nvPr/>
        </p:nvSpPr>
        <p:spPr>
          <a:xfrm>
            <a:off x="6403458" y="4221087"/>
            <a:ext cx="421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highlight>
                  <a:srgbClr val="C0C0C0"/>
                </a:highlight>
              </a:rPr>
              <a:t>A1</a:t>
            </a:r>
            <a:endParaRPr lang="zh-CN" altLang="en-US" sz="1600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0412442-32DD-1191-DC72-B0F67515EF83}"/>
              </a:ext>
            </a:extLst>
          </p:cNvPr>
          <p:cNvSpPr txBox="1"/>
          <p:nvPr/>
        </p:nvSpPr>
        <p:spPr>
          <a:xfrm>
            <a:off x="4644008" y="2561363"/>
            <a:ext cx="352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err="1">
                <a:solidFill>
                  <a:srgbClr val="FF0000"/>
                </a:solidFill>
                <a:highlight>
                  <a:srgbClr val="C0C0C0"/>
                </a:highlight>
              </a:rPr>
              <a:t>B3</a:t>
            </a:r>
            <a:endParaRPr lang="zh-CN" altLang="en-US" sz="1200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F4574232-28DA-D860-908B-B04499B31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0" y="360000"/>
            <a:ext cx="56521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zh-CN" sz="2400" b="1" dirty="0">
                <a:solidFill>
                  <a:srgbClr val="FF9900"/>
                </a:solidFill>
                <a:latin typeface="+mn-lt"/>
                <a:ea typeface="黑体" pitchFamily="49" charset="-122"/>
              </a:rPr>
              <a:t>Ali Observatory</a:t>
            </a:r>
            <a:r>
              <a:rPr lang="en-US" altLang="zh-CN" sz="2000" b="1" dirty="0">
                <a:solidFill>
                  <a:srgbClr val="FF9900"/>
                </a:solidFill>
                <a:latin typeface="+mj-lt"/>
                <a:ea typeface="黑体" pitchFamily="49" charset="-122"/>
              </a:rPr>
              <a:t>:</a:t>
            </a:r>
            <a:r>
              <a:rPr lang="en-US" altLang="zh-CN" sz="2400" b="1" dirty="0">
                <a:solidFill>
                  <a:srgbClr val="FF9900"/>
                </a:solidFill>
                <a:latin typeface="+mn-lt"/>
                <a:ea typeface="黑体" pitchFamily="49" charset="-122"/>
              </a:rPr>
              <a:t> </a:t>
            </a:r>
            <a:r>
              <a:rPr lang="en-US" altLang="zh-CN" sz="2000" dirty="0">
                <a:solidFill>
                  <a:srgbClr val="FF9900"/>
                </a:solidFill>
                <a:latin typeface="+mj-lt"/>
                <a:ea typeface="黑体" pitchFamily="49" charset="-122"/>
              </a:rPr>
              <a:t>ridges A, B and peak C</a:t>
            </a:r>
          </a:p>
        </p:txBody>
      </p:sp>
    </p:spTree>
    <p:extLst>
      <p:ext uri="{BB962C8B-B14F-4D97-AF65-F5344CB8AC3E}">
        <p14:creationId xmlns:p14="http://schemas.microsoft.com/office/powerpoint/2010/main" val="36329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3" name="Rectangle 15"/>
          <p:cNvSpPr>
            <a:spLocks noChangeArrowheads="1"/>
          </p:cNvSpPr>
          <p:nvPr/>
        </p:nvSpPr>
        <p:spPr bwMode="auto">
          <a:xfrm>
            <a:off x="720000" y="360000"/>
            <a:ext cx="63722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zh-CN" sz="2400" dirty="0">
                <a:solidFill>
                  <a:srgbClr val="FF9900"/>
                </a:solidFill>
                <a:latin typeface="+mn-lt"/>
                <a:ea typeface="黑体" pitchFamily="49" charset="-122"/>
              </a:rPr>
              <a:t>Site monitoring keeps going at Ali observatory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0" y="1484784"/>
            <a:ext cx="3960000" cy="2227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9169" y="4658097"/>
            <a:ext cx="2809405" cy="193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21" y="4131450"/>
            <a:ext cx="4160135" cy="23400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218090"/>
            <a:ext cx="1933117" cy="2577489"/>
          </a:xfrm>
          <a:prstGeom prst="rect">
            <a:avLst/>
          </a:prstGeom>
        </p:spPr>
      </p:pic>
      <p:sp>
        <p:nvSpPr>
          <p:cNvPr id="11" name="Rectangle 40"/>
          <p:cNvSpPr>
            <a:spLocks noChangeArrowheads="1"/>
          </p:cNvSpPr>
          <p:nvPr/>
        </p:nvSpPr>
        <p:spPr bwMode="auto">
          <a:xfrm>
            <a:off x="2153852" y="1484784"/>
            <a:ext cx="20882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00" b="1" dirty="0" err="1">
                <a:solidFill>
                  <a:srgbClr val="FFFF00"/>
                </a:solidFill>
              </a:rPr>
              <a:t>DIMM</a:t>
            </a:r>
            <a:r>
              <a:rPr lang="en-US" altLang="zh-CN" sz="1400" b="1" dirty="0">
                <a:solidFill>
                  <a:srgbClr val="FFFF00"/>
                </a:solidFill>
              </a:rPr>
              <a:t> seeing tower </a:t>
            </a:r>
          </a:p>
        </p:txBody>
      </p:sp>
      <p:sp>
        <p:nvSpPr>
          <p:cNvPr id="12" name="Rectangle 40"/>
          <p:cNvSpPr>
            <a:spLocks noChangeArrowheads="1"/>
          </p:cNvSpPr>
          <p:nvPr/>
        </p:nvSpPr>
        <p:spPr bwMode="auto">
          <a:xfrm>
            <a:off x="1109736" y="4131450"/>
            <a:ext cx="20882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FF00"/>
                </a:solidFill>
              </a:rPr>
              <a:t>Super sonic tower </a:t>
            </a:r>
          </a:p>
        </p:txBody>
      </p:sp>
      <p:sp>
        <p:nvSpPr>
          <p:cNvPr id="13" name="Rectangle 40"/>
          <p:cNvSpPr>
            <a:spLocks noChangeArrowheads="1"/>
          </p:cNvSpPr>
          <p:nvPr/>
        </p:nvSpPr>
        <p:spPr bwMode="auto">
          <a:xfrm>
            <a:off x="6804248" y="4201343"/>
            <a:ext cx="20882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FF00"/>
                </a:solidFill>
              </a:rPr>
              <a:t>RPG </a:t>
            </a:r>
            <a:r>
              <a:rPr lang="en-US" altLang="zh-CN" sz="1400" b="1" dirty="0" err="1">
                <a:solidFill>
                  <a:srgbClr val="FFFF00"/>
                </a:solidFill>
              </a:rPr>
              <a:t>PWV</a:t>
            </a:r>
            <a:r>
              <a:rPr lang="en-US" altLang="zh-CN" sz="1400" b="1" dirty="0">
                <a:solidFill>
                  <a:srgbClr val="FFFF00"/>
                </a:solidFill>
              </a:rPr>
              <a:t> measurement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AB3038E-A3EB-031B-CE9C-C1E4378EDE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0472" y="1049352"/>
            <a:ext cx="3960000" cy="3099728"/>
          </a:xfrm>
          <a:prstGeom prst="rect">
            <a:avLst/>
          </a:prstGeom>
        </p:spPr>
      </p:pic>
      <p:sp>
        <p:nvSpPr>
          <p:cNvPr id="6" name="Rectangle 40">
            <a:extLst>
              <a:ext uri="{FF2B5EF4-FFF2-40B4-BE49-F238E27FC236}">
                <a16:creationId xmlns:a16="http://schemas.microsoft.com/office/drawing/2014/main" id="{7D041D8B-94C3-F06D-07DA-9EFBDCDCD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040" y="4201343"/>
            <a:ext cx="20882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FF00"/>
                </a:solidFill>
              </a:rPr>
              <a:t>Radiosonde </a:t>
            </a:r>
          </a:p>
        </p:txBody>
      </p:sp>
    </p:spTree>
    <p:extLst>
      <p:ext uri="{BB962C8B-B14F-4D97-AF65-F5344CB8AC3E}">
        <p14:creationId xmlns:p14="http://schemas.microsoft.com/office/powerpoint/2010/main" val="40404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224" y="4050177"/>
            <a:ext cx="3240224" cy="2426400"/>
          </a:xfrm>
          <a:prstGeom prst="rect">
            <a:avLst/>
          </a:prstGeom>
        </p:spPr>
      </p:pic>
      <p:pic>
        <p:nvPicPr>
          <p:cNvPr id="2" name="Picture 20" descr="C:\Users\yqyao\Desktop\PMO_FTS\DSC014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89838"/>
            <a:ext cx="4320000" cy="2427194"/>
          </a:xfrm>
          <a:prstGeom prst="rect">
            <a:avLst/>
          </a:prstGeom>
          <a:noFill/>
        </p:spPr>
      </p:pic>
      <p:pic>
        <p:nvPicPr>
          <p:cNvPr id="4" name="Picture 2" descr="C:\Users\yqyao\Desktop\20140224_阿里照片\2014-02-26\DSC018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992" y="1289837"/>
            <a:ext cx="4320000" cy="2427195"/>
          </a:xfrm>
          <a:prstGeom prst="rect">
            <a:avLst/>
          </a:prstGeom>
          <a:noFill/>
        </p:spPr>
      </p:pic>
      <p:pic>
        <p:nvPicPr>
          <p:cNvPr id="6" name="Picture 5" descr="C:\Users\yqyao\Desktop\照片档_可选\阿里照片_sony\2014-01-20\DSC013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000" y="4077072"/>
            <a:ext cx="4320000" cy="2427195"/>
          </a:xfrm>
          <a:prstGeom prst="rect">
            <a:avLst/>
          </a:prstGeom>
          <a:noFill/>
        </p:spPr>
      </p:pic>
      <p:sp>
        <p:nvSpPr>
          <p:cNvPr id="7" name="Rectangle 40"/>
          <p:cNvSpPr>
            <a:spLocks noChangeArrowheads="1"/>
          </p:cNvSpPr>
          <p:nvPr/>
        </p:nvSpPr>
        <p:spPr bwMode="auto">
          <a:xfrm>
            <a:off x="611560" y="1032991"/>
            <a:ext cx="36724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FF00"/>
                </a:solidFill>
              </a:rPr>
              <a:t>Infrared measurement for solar telescope </a:t>
            </a:r>
          </a:p>
        </p:txBody>
      </p:sp>
      <p:sp>
        <p:nvSpPr>
          <p:cNvPr id="8" name="Rectangle 40"/>
          <p:cNvSpPr>
            <a:spLocks noChangeArrowheads="1"/>
          </p:cNvSpPr>
          <p:nvPr/>
        </p:nvSpPr>
        <p:spPr bwMode="auto">
          <a:xfrm>
            <a:off x="4814424" y="1032991"/>
            <a:ext cx="41500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00" b="1" dirty="0" err="1">
                <a:solidFill>
                  <a:srgbClr val="FFFF00"/>
                </a:solidFill>
              </a:rPr>
              <a:t>Submm</a:t>
            </a:r>
            <a:r>
              <a:rPr lang="en-US" altLang="zh-CN" sz="1400" b="1" dirty="0">
                <a:solidFill>
                  <a:srgbClr val="FFFF00"/>
                </a:solidFill>
              </a:rPr>
              <a:t> measurement for atmospheric absorption </a:t>
            </a:r>
          </a:p>
        </p:txBody>
      </p:sp>
      <p:sp>
        <p:nvSpPr>
          <p:cNvPr id="9" name="Rectangle 40"/>
          <p:cNvSpPr>
            <a:spLocks noChangeArrowheads="1"/>
          </p:cNvSpPr>
          <p:nvPr/>
        </p:nvSpPr>
        <p:spPr bwMode="auto">
          <a:xfrm>
            <a:off x="251520" y="3789040"/>
            <a:ext cx="43204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FF00"/>
                </a:solidFill>
              </a:rPr>
              <a:t>Infrared measurement for cloudiness and background </a:t>
            </a:r>
          </a:p>
        </p:txBody>
      </p:sp>
      <p:sp>
        <p:nvSpPr>
          <p:cNvPr id="10" name="Rectangle 40"/>
          <p:cNvSpPr>
            <a:spLocks noChangeArrowheads="1"/>
          </p:cNvSpPr>
          <p:nvPr/>
        </p:nvSpPr>
        <p:spPr bwMode="auto">
          <a:xfrm>
            <a:off x="5220072" y="3769295"/>
            <a:ext cx="37444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FF00"/>
                </a:solidFill>
              </a:rPr>
              <a:t>Infrared sky background brightness (J-H-K) </a:t>
            </a:r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956391BD-196F-8D72-F3D1-10AFD52E8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0" y="360000"/>
            <a:ext cx="56521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zh-CN" sz="2400" dirty="0">
                <a:solidFill>
                  <a:srgbClr val="FF9900"/>
                </a:solidFill>
                <a:latin typeface="+mn-lt"/>
                <a:ea typeface="黑体" pitchFamily="49" charset="-122"/>
              </a:rPr>
              <a:t>Site testing campaign at Ali </a:t>
            </a:r>
            <a:r>
              <a:rPr lang="en-US" altLang="zh-CN" sz="2400" dirty="0" err="1">
                <a:solidFill>
                  <a:srgbClr val="FF9900"/>
                </a:solidFill>
                <a:latin typeface="+mn-lt"/>
                <a:ea typeface="黑体" pitchFamily="49" charset="-122"/>
              </a:rPr>
              <a:t>obsevatory</a:t>
            </a:r>
            <a:endParaRPr lang="en-US" altLang="zh-CN" sz="2400" dirty="0">
              <a:solidFill>
                <a:srgbClr val="FF9900"/>
              </a:solidFill>
              <a:latin typeface="+mn-lt"/>
              <a:ea typeface="黑体" pitchFamily="49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表格&#10;&#10;描述已自动生成">
            <a:extLst>
              <a:ext uri="{FF2B5EF4-FFF2-40B4-BE49-F238E27FC236}">
                <a16:creationId xmlns:a16="http://schemas.microsoft.com/office/drawing/2014/main" id="{30120C04-54FD-87F8-7721-11F01AF04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56" t="14751" r="12340"/>
          <a:stretch/>
        </p:blipFill>
        <p:spPr bwMode="auto">
          <a:xfrm>
            <a:off x="107504" y="2060848"/>
            <a:ext cx="8928992" cy="37004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矩形 87">
            <a:extLst>
              <a:ext uri="{FF2B5EF4-FFF2-40B4-BE49-F238E27FC236}">
                <a16:creationId xmlns:a16="http://schemas.microsoft.com/office/drawing/2014/main" id="{F9CA64F2-E9EC-2173-6F40-407BEF2B9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628800"/>
            <a:ext cx="79938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4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127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dirty="0">
                <a:solidFill>
                  <a:srgbClr val="FFFF00"/>
                </a:solidFill>
              </a:rPr>
              <a:t> </a:t>
            </a:r>
            <a:r>
              <a:rPr lang="en-US" altLang="zh-CN" sz="1600" i="1" dirty="0">
                <a:solidFill>
                  <a:srgbClr val="FFFF00"/>
                </a:solidFill>
              </a:rPr>
              <a:t>The statistics of site monitoring at A1 point, Ali observatory, March 2017 to March 2019</a:t>
            </a:r>
            <a:endParaRPr lang="zh-CN" altLang="en-US" sz="1600" i="1" dirty="0">
              <a:solidFill>
                <a:srgbClr val="FFFF00"/>
              </a:solidFill>
            </a:endParaRP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CEB1BCCC-85F3-DDA2-D7D7-EED9F8003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0" y="360000"/>
            <a:ext cx="65162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zh-CN" sz="2400" b="1" dirty="0">
                <a:solidFill>
                  <a:srgbClr val="FF9900"/>
                </a:solidFill>
                <a:latin typeface="+mn-lt"/>
                <a:ea typeface="黑体" pitchFamily="49" charset="-122"/>
              </a:rPr>
              <a:t>- atmospheric conditions at Ali observatory</a:t>
            </a:r>
          </a:p>
        </p:txBody>
      </p:sp>
    </p:spTree>
    <p:extLst>
      <p:ext uri="{BB962C8B-B14F-4D97-AF65-F5344CB8AC3E}">
        <p14:creationId xmlns:p14="http://schemas.microsoft.com/office/powerpoint/2010/main" val="2839473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9E4EA444-3011-4017-0F6E-7535E8AF9A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60"/>
          <a:stretch/>
        </p:blipFill>
        <p:spPr bwMode="auto">
          <a:xfrm>
            <a:off x="349283" y="886950"/>
            <a:ext cx="4293037" cy="27134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26F7DB36-21FD-6C22-DA7F-2F0A938E8D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86" b="3232"/>
          <a:stretch/>
        </p:blipFill>
        <p:spPr bwMode="auto">
          <a:xfrm>
            <a:off x="356955" y="3600353"/>
            <a:ext cx="4101899" cy="27362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4E2A0758-B067-BA1C-B85E-004C731F6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131" y="3584755"/>
            <a:ext cx="4101899" cy="3020209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8520BD9D-5AEA-3DD5-53E9-F40404963E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992"/>
          <a:stretch/>
        </p:blipFill>
        <p:spPr bwMode="auto">
          <a:xfrm>
            <a:off x="4458854" y="886950"/>
            <a:ext cx="4203600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矩形 90">
            <a:extLst>
              <a:ext uri="{FF2B5EF4-FFF2-40B4-BE49-F238E27FC236}">
                <a16:creationId xmlns:a16="http://schemas.microsoft.com/office/drawing/2014/main" id="{6B82E1B3-13FF-8F02-FB1F-6744A76C8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972" y="381479"/>
            <a:ext cx="74757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14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127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i="1" dirty="0">
                <a:solidFill>
                  <a:srgbClr val="FFFF00"/>
                </a:solidFill>
              </a:rPr>
              <a:t>The </a:t>
            </a:r>
            <a:r>
              <a:rPr lang="en-US" altLang="zh-CN" sz="1600" b="1" i="1" dirty="0">
                <a:solidFill>
                  <a:srgbClr val="FFFF00"/>
                </a:solidFill>
              </a:rPr>
              <a:t>night-time</a:t>
            </a:r>
            <a:r>
              <a:rPr lang="en-US" altLang="zh-CN" sz="1600" i="1" dirty="0">
                <a:solidFill>
                  <a:srgbClr val="FFFF00"/>
                </a:solidFill>
              </a:rPr>
              <a:t> temperature, humidity, and wind speed; red: 2017-2018, blue: 2018-2019</a:t>
            </a:r>
          </a:p>
        </p:txBody>
      </p:sp>
    </p:spTree>
    <p:extLst>
      <p:ext uri="{BB962C8B-B14F-4D97-AF65-F5344CB8AC3E}">
        <p14:creationId xmlns:p14="http://schemas.microsoft.com/office/powerpoint/2010/main" val="3555214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表, 折线图&#10;&#10;描述已自动生成">
            <a:extLst>
              <a:ext uri="{FF2B5EF4-FFF2-40B4-BE49-F238E27FC236}">
                <a16:creationId xmlns:a16="http://schemas.microsoft.com/office/drawing/2014/main" id="{02FBC3E1-0AE0-F9A9-2446-8B4E9F4818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01889"/>
            <a:ext cx="3507285" cy="2889668"/>
          </a:xfrm>
          <a:prstGeom prst="rect">
            <a:avLst/>
          </a:prstGeom>
        </p:spPr>
      </p:pic>
      <p:pic>
        <p:nvPicPr>
          <p:cNvPr id="6" name="图片 5" descr="图表, 折线图&#10;&#10;描述已自动生成">
            <a:extLst>
              <a:ext uri="{FF2B5EF4-FFF2-40B4-BE49-F238E27FC236}">
                <a16:creationId xmlns:a16="http://schemas.microsoft.com/office/drawing/2014/main" id="{BDD12BDC-B1E3-F186-BF17-B73DA4F1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901889"/>
            <a:ext cx="3528392" cy="3054221"/>
          </a:xfrm>
          <a:prstGeom prst="rect">
            <a:avLst/>
          </a:prstGeom>
        </p:spPr>
      </p:pic>
      <p:sp>
        <p:nvSpPr>
          <p:cNvPr id="7" name="矩形 145">
            <a:extLst>
              <a:ext uri="{FF2B5EF4-FFF2-40B4-BE49-F238E27FC236}">
                <a16:creationId xmlns:a16="http://schemas.microsoft.com/office/drawing/2014/main" id="{A228E51F-1F68-F775-A201-89B925372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1052736"/>
            <a:ext cx="68230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4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127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i="1" dirty="0">
                <a:solidFill>
                  <a:srgbClr val="FFFF00"/>
                </a:solidFill>
              </a:rPr>
              <a:t>Percentages of </a:t>
            </a:r>
            <a:r>
              <a:rPr lang="en-US" altLang="zh-CN" sz="1600" b="1" i="1" u="sng" dirty="0">
                <a:solidFill>
                  <a:srgbClr val="FFFF99"/>
                </a:solidFill>
              </a:rPr>
              <a:t>clear nights</a:t>
            </a:r>
            <a:r>
              <a:rPr lang="en-US" altLang="zh-CN" sz="1600" i="1" dirty="0">
                <a:solidFill>
                  <a:srgbClr val="FFFF00"/>
                </a:solidFill>
              </a:rPr>
              <a:t>; blue: observable , red: good observable nights.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E0F277D-B4C6-302E-5A09-E0BFFDC5396B}"/>
              </a:ext>
            </a:extLst>
          </p:cNvPr>
          <p:cNvSpPr txBox="1"/>
          <p:nvPr/>
        </p:nvSpPr>
        <p:spPr>
          <a:xfrm>
            <a:off x="3203848" y="1547529"/>
            <a:ext cx="10801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1" dirty="0">
                <a:solidFill>
                  <a:srgbClr val="FFFF00"/>
                </a:solidFill>
              </a:rPr>
              <a:t>2017-2018</a:t>
            </a:r>
            <a:endParaRPr lang="zh-CN" altLang="en-US" sz="16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628E11C-658C-D3BD-A48C-D4AB64E64065}"/>
              </a:ext>
            </a:extLst>
          </p:cNvPr>
          <p:cNvSpPr txBox="1"/>
          <p:nvPr/>
        </p:nvSpPr>
        <p:spPr>
          <a:xfrm>
            <a:off x="6876256" y="1547529"/>
            <a:ext cx="11521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1" dirty="0">
                <a:solidFill>
                  <a:srgbClr val="FFFF00"/>
                </a:solidFill>
              </a:rPr>
              <a:t>2018-2019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103183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图表&#10;&#10;描述已自动生成">
            <a:extLst>
              <a:ext uri="{FF2B5EF4-FFF2-40B4-BE49-F238E27FC236}">
                <a16:creationId xmlns:a16="http://schemas.microsoft.com/office/drawing/2014/main" id="{9044B5F7-3D30-0645-3D26-0804DC183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556792"/>
            <a:ext cx="4086199" cy="4815767"/>
          </a:xfrm>
          <a:prstGeom prst="rect">
            <a:avLst/>
          </a:prstGeom>
        </p:spPr>
      </p:pic>
      <p:sp>
        <p:nvSpPr>
          <p:cNvPr id="3" name="矩形 89">
            <a:extLst>
              <a:ext uri="{FF2B5EF4-FFF2-40B4-BE49-F238E27FC236}">
                <a16:creationId xmlns:a16="http://schemas.microsoft.com/office/drawing/2014/main" id="{71D9F07F-0A0B-33AE-73F8-F14DC68C7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9597" y="908720"/>
            <a:ext cx="71148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4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127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zh-CN" sz="1600" b="1" i="1" dirty="0">
                <a:solidFill>
                  <a:srgbClr val="FFFF00"/>
                </a:solidFill>
              </a:rPr>
              <a:t>Seeing</a:t>
            </a:r>
            <a:r>
              <a:rPr lang="en-US" altLang="zh-CN" sz="1600" i="1" dirty="0">
                <a:solidFill>
                  <a:srgbClr val="FFFF00"/>
                </a:solidFill>
              </a:rPr>
              <a:t> statistics at A1, Ali observatory; red: 2017-2018, blue: 2018-2019</a:t>
            </a:r>
          </a:p>
        </p:txBody>
      </p:sp>
    </p:spTree>
    <p:extLst>
      <p:ext uri="{BB962C8B-B14F-4D97-AF65-F5344CB8AC3E}">
        <p14:creationId xmlns:p14="http://schemas.microsoft.com/office/powerpoint/2010/main" val="3110507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表&#10;&#10;描述已自动生成">
            <a:extLst>
              <a:ext uri="{FF2B5EF4-FFF2-40B4-BE49-F238E27FC236}">
                <a16:creationId xmlns:a16="http://schemas.microsoft.com/office/drawing/2014/main" id="{C74641B7-6C8F-91C1-3E4C-4F5E46218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42894"/>
            <a:ext cx="3837519" cy="2878139"/>
          </a:xfrm>
          <a:prstGeom prst="rect">
            <a:avLst/>
          </a:prstGeom>
        </p:spPr>
      </p:pic>
      <p:graphicFrame>
        <p:nvGraphicFramePr>
          <p:cNvPr id="6" name="表格 7">
            <a:extLst>
              <a:ext uri="{FF2B5EF4-FFF2-40B4-BE49-F238E27FC236}">
                <a16:creationId xmlns:a16="http://schemas.microsoft.com/office/drawing/2014/main" id="{07D201F9-BDE5-8568-CE1A-A2C9E63C1D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092632"/>
              </p:ext>
            </p:extLst>
          </p:nvPr>
        </p:nvGraphicFramePr>
        <p:xfrm>
          <a:off x="4622916" y="971168"/>
          <a:ext cx="4197556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389">
                  <a:extLst>
                    <a:ext uri="{9D8B030D-6E8A-4147-A177-3AD203B41FA5}">
                      <a16:colId xmlns:a16="http://schemas.microsoft.com/office/drawing/2014/main" val="3991310943"/>
                    </a:ext>
                  </a:extLst>
                </a:gridCol>
                <a:gridCol w="1049389">
                  <a:extLst>
                    <a:ext uri="{9D8B030D-6E8A-4147-A177-3AD203B41FA5}">
                      <a16:colId xmlns:a16="http://schemas.microsoft.com/office/drawing/2014/main" val="1382185963"/>
                    </a:ext>
                  </a:extLst>
                </a:gridCol>
                <a:gridCol w="1049389">
                  <a:extLst>
                    <a:ext uri="{9D8B030D-6E8A-4147-A177-3AD203B41FA5}">
                      <a16:colId xmlns:a16="http://schemas.microsoft.com/office/drawing/2014/main" val="214198603"/>
                    </a:ext>
                  </a:extLst>
                </a:gridCol>
                <a:gridCol w="1049389">
                  <a:extLst>
                    <a:ext uri="{9D8B030D-6E8A-4147-A177-3AD203B41FA5}">
                      <a16:colId xmlns:a16="http://schemas.microsoft.com/office/drawing/2014/main" val="3563309742"/>
                    </a:ext>
                  </a:extLst>
                </a:gridCol>
              </a:tblGrid>
              <a:tr h="517130">
                <a:tc>
                  <a:txBody>
                    <a:bodyPr/>
                    <a:lstStyle/>
                    <a:p>
                      <a:pPr algn="ctr"/>
                      <a:r>
                        <a:rPr lang="en-US" u="none" strike="noStrike" dirty="0">
                          <a:solidFill>
                            <a:srgbClr val="FF0000"/>
                          </a:solidFill>
                          <a:effectLst/>
                        </a:rPr>
                        <a:t>Month</a:t>
                      </a:r>
                      <a:endParaRPr lang="en-US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5720" marR="4572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strike="noStrike" dirty="0">
                          <a:solidFill>
                            <a:srgbClr val="FF0000"/>
                          </a:solidFill>
                          <a:effectLst/>
                        </a:rPr>
                        <a:t>All</a:t>
                      </a:r>
                      <a:endParaRPr lang="en-US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5720" marR="4572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strike="noStrike" dirty="0">
                          <a:solidFill>
                            <a:srgbClr val="FF0000"/>
                          </a:solidFill>
                          <a:effectLst/>
                        </a:rPr>
                        <a:t>Night</a:t>
                      </a:r>
                      <a:endParaRPr lang="en-US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5720" marR="4572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strike="noStrike" dirty="0">
                          <a:solidFill>
                            <a:srgbClr val="FF0000"/>
                          </a:solidFill>
                          <a:effectLst/>
                        </a:rPr>
                        <a:t>Night + LWP</a:t>
                      </a:r>
                      <a:endParaRPr lang="en-US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5720" marR="45720" marT="30480" marB="30480"/>
                </a:tc>
                <a:extLst>
                  <a:ext uri="{0D108BD9-81ED-4DB2-BD59-A6C34878D82A}">
                    <a16:rowId xmlns:a16="http://schemas.microsoft.com/office/drawing/2014/main" val="3291992203"/>
                  </a:ext>
                </a:extLst>
              </a:tr>
              <a:tr h="31458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FF0000"/>
                          </a:solidFill>
                          <a:effectLst/>
                        </a:rPr>
                        <a:t>Nov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FF0000"/>
                          </a:solidFill>
                          <a:effectLst/>
                        </a:rPr>
                        <a:t>0.72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FF0000"/>
                          </a:solidFill>
                          <a:effectLst/>
                        </a:rPr>
                        <a:t>0.72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FF0000"/>
                          </a:solidFill>
                          <a:effectLst/>
                        </a:rPr>
                        <a:t>0.68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4267843157"/>
                  </a:ext>
                </a:extLst>
              </a:tr>
              <a:tr h="31458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effectLst/>
                        </a:rPr>
                        <a:t>Dec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FF0000"/>
                          </a:solidFill>
                          <a:effectLst/>
                        </a:rPr>
                        <a:t>0.64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FF0000"/>
                          </a:solidFill>
                          <a:effectLst/>
                        </a:rPr>
                        <a:t>0.65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effectLst/>
                        </a:rPr>
                        <a:t>0.64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716067939"/>
                  </a:ext>
                </a:extLst>
              </a:tr>
              <a:tr h="31458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FF0000"/>
                          </a:solidFill>
                          <a:effectLst/>
                        </a:rPr>
                        <a:t>Jan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FF0000"/>
                          </a:solidFill>
                          <a:effectLst/>
                        </a:rPr>
                        <a:t>0.87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FF0000"/>
                          </a:solidFill>
                          <a:effectLst/>
                        </a:rPr>
                        <a:t>0.82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FF0000"/>
                          </a:solidFill>
                          <a:effectLst/>
                        </a:rPr>
                        <a:t>0.85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4023927327"/>
                  </a:ext>
                </a:extLst>
              </a:tr>
              <a:tr h="31458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FF0000"/>
                          </a:solidFill>
                          <a:effectLst/>
                        </a:rPr>
                        <a:t>Feb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FF0000"/>
                          </a:solidFill>
                          <a:effectLst/>
                        </a:rPr>
                        <a:t>0.81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FF0000"/>
                          </a:solidFill>
                          <a:effectLst/>
                        </a:rPr>
                        <a:t>0.76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effectLst/>
                        </a:rPr>
                        <a:t>0.73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191889005"/>
                  </a:ext>
                </a:extLst>
              </a:tr>
              <a:tr h="31458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FF0000"/>
                          </a:solidFill>
                          <a:effectLst/>
                        </a:rPr>
                        <a:t>Mar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effectLst/>
                        </a:rPr>
                        <a:t>0.98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FF0000"/>
                          </a:solidFill>
                          <a:effectLst/>
                        </a:rPr>
                        <a:t>0.97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FF0000"/>
                          </a:solidFill>
                          <a:effectLst/>
                        </a:rPr>
                        <a:t>0.87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793693896"/>
                  </a:ext>
                </a:extLst>
              </a:tr>
              <a:tr h="31458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effectLst/>
                        </a:rPr>
                        <a:t>Apr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effectLst/>
                        </a:rPr>
                        <a:t>1.82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effectLst/>
                        </a:rPr>
                        <a:t>1.65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effectLst/>
                        </a:rPr>
                        <a:t>1.55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2845622045"/>
                  </a:ext>
                </a:extLst>
              </a:tr>
            </a:tbl>
          </a:graphicData>
        </a:graphic>
      </p:graphicFrame>
      <p:graphicFrame>
        <p:nvGraphicFramePr>
          <p:cNvPr id="7" name="表格 7">
            <a:extLst>
              <a:ext uri="{FF2B5EF4-FFF2-40B4-BE49-F238E27FC236}">
                <a16:creationId xmlns:a16="http://schemas.microsoft.com/office/drawing/2014/main" id="{255965A1-B84B-C33B-C10B-C187AA8A7F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734010"/>
              </p:ext>
            </p:extLst>
          </p:nvPr>
        </p:nvGraphicFramePr>
        <p:xfrm>
          <a:off x="4377070" y="4130343"/>
          <a:ext cx="4731435" cy="2250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986">
                  <a:extLst>
                    <a:ext uri="{9D8B030D-6E8A-4147-A177-3AD203B41FA5}">
                      <a16:colId xmlns:a16="http://schemas.microsoft.com/office/drawing/2014/main" val="399131094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38218596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1419860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563309742"/>
                    </a:ext>
                  </a:extLst>
                </a:gridCol>
                <a:gridCol w="1008113">
                  <a:extLst>
                    <a:ext uri="{9D8B030D-6E8A-4147-A177-3AD203B41FA5}">
                      <a16:colId xmlns:a16="http://schemas.microsoft.com/office/drawing/2014/main" val="2771937626"/>
                    </a:ext>
                  </a:extLst>
                </a:gridCol>
              </a:tblGrid>
              <a:tr h="556945"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Month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5720" marR="4572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RPG </a:t>
                      </a:r>
                      <a:b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M</a:t>
                      </a:r>
                      <a:r>
                        <a:rPr lang="en-US" altLang="zh-CN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edian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5720" marR="4572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MERRA2 M</a:t>
                      </a:r>
                      <a:r>
                        <a:rPr lang="en-US" altLang="zh-CN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edian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5720" marR="4572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R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  <a:effectLst/>
                        </a:rPr>
                        <a:t>adiosonde 7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  <a:effectLst/>
                          <a:sym typeface="Wingdings" panose="05000000000000000000" pitchFamily="2" charset="2"/>
                        </a:rPr>
                        <a:t>:00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5720" marR="4572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R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  <a:effectLst/>
                        </a:rPr>
                        <a:t>adiosonde 19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  <a:effectLst/>
                          <a:sym typeface="Wingdings" panose="05000000000000000000" pitchFamily="2" charset="2"/>
                        </a:rPr>
                        <a:t>:00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5720" marR="45720" marT="30480" marB="30480"/>
                </a:tc>
                <a:extLst>
                  <a:ext uri="{0D108BD9-81ED-4DB2-BD59-A6C34878D82A}">
                    <a16:rowId xmlns:a16="http://schemas.microsoft.com/office/drawing/2014/main" val="3291992203"/>
                  </a:ext>
                </a:extLst>
              </a:tr>
              <a:tr h="33880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Nov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effectLst/>
                        </a:rPr>
                        <a:t>0.72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effectLst/>
                        </a:rPr>
                        <a:t>1.05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effectLst/>
                        </a:rPr>
                        <a:t>1.24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effectLst/>
                        </a:rPr>
                        <a:t>1.13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4267843157"/>
                  </a:ext>
                </a:extLst>
              </a:tr>
              <a:tr h="33880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Dec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FF0000"/>
                          </a:solidFill>
                          <a:effectLst/>
                        </a:rPr>
                        <a:t>0.64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effectLst/>
                        </a:rPr>
                        <a:t>0.81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effectLst/>
                        </a:rPr>
                        <a:t>0.63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effectLst/>
                        </a:rPr>
                        <a:t>0.48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716067939"/>
                  </a:ext>
                </a:extLst>
              </a:tr>
              <a:tr h="33880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Jan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FF0000"/>
                          </a:solidFill>
                          <a:effectLst/>
                        </a:rPr>
                        <a:t>0.87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effectLst/>
                        </a:rPr>
                        <a:t>0.81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effectLst/>
                        </a:rPr>
                        <a:t>0.56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effectLst/>
                        </a:rPr>
                        <a:t>0.61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4023927327"/>
                  </a:ext>
                </a:extLst>
              </a:tr>
              <a:tr h="33880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Feb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FF0000"/>
                          </a:solidFill>
                          <a:effectLst/>
                        </a:rPr>
                        <a:t>0.81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effectLst/>
                        </a:rPr>
                        <a:t>1.04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effectLst/>
                        </a:rPr>
                        <a:t>0.58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effectLst/>
                        </a:rPr>
                        <a:t>0.65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191889005"/>
                  </a:ext>
                </a:extLst>
              </a:tr>
              <a:tr h="33880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Mar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FF0000"/>
                          </a:solidFill>
                          <a:effectLst/>
                        </a:rPr>
                        <a:t>0.98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effectLst/>
                        </a:rPr>
                        <a:t>1.39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effectLst/>
                        </a:rPr>
                        <a:t>1.43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effectLst/>
                        </a:rPr>
                        <a:t>1.37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793693896"/>
                  </a:ext>
                </a:extLst>
              </a:tr>
            </a:tbl>
          </a:graphicData>
        </a:graphic>
      </p:graphicFrame>
      <p:sp>
        <p:nvSpPr>
          <p:cNvPr id="8" name="矩形 146">
            <a:extLst>
              <a:ext uri="{FF2B5EF4-FFF2-40B4-BE49-F238E27FC236}">
                <a16:creationId xmlns:a16="http://schemas.microsoft.com/office/drawing/2014/main" id="{702A27F4-1CEB-7ED9-3077-78B68D4B9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331506"/>
            <a:ext cx="40513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14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127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i="1" dirty="0">
                <a:solidFill>
                  <a:srgbClr val="FFFF00"/>
                </a:solidFill>
              </a:rPr>
              <a:t> The </a:t>
            </a:r>
            <a:r>
              <a:rPr lang="en-US" altLang="zh-CN" sz="1600" b="1" i="1" dirty="0">
                <a:solidFill>
                  <a:srgbClr val="FFFF00"/>
                </a:solidFill>
              </a:rPr>
              <a:t>PWVs</a:t>
            </a:r>
            <a:r>
              <a:rPr lang="en-US" altLang="zh-CN" sz="1600" i="1" dirty="0">
                <a:solidFill>
                  <a:srgbClr val="FFFF00"/>
                </a:solidFill>
              </a:rPr>
              <a:t> in Nov. 2021 at B1, Ali observatory</a:t>
            </a:r>
          </a:p>
        </p:txBody>
      </p:sp>
      <p:pic>
        <p:nvPicPr>
          <p:cNvPr id="3" name="图片 2" descr="图表, 直方图&#10;&#10;描述已自动生成">
            <a:extLst>
              <a:ext uri="{FF2B5EF4-FFF2-40B4-BE49-F238E27FC236}">
                <a16:creationId xmlns:a16="http://schemas.microsoft.com/office/drawing/2014/main" id="{6129684A-D05A-B6FC-8071-C663BE306E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10160"/>
            <a:ext cx="3837518" cy="287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01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表, 直方图&#10;&#10;描述已自动生成">
            <a:extLst>
              <a:ext uri="{FF2B5EF4-FFF2-40B4-BE49-F238E27FC236}">
                <a16:creationId xmlns:a16="http://schemas.microsoft.com/office/drawing/2014/main" id="{7F91CDFB-8F03-2CF3-CD37-E90B05C648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441" y="2204864"/>
            <a:ext cx="4688193" cy="3384376"/>
          </a:xfrm>
          <a:prstGeom prst="rect">
            <a:avLst/>
          </a:prstGeom>
        </p:spPr>
      </p:pic>
      <p:pic>
        <p:nvPicPr>
          <p:cNvPr id="4" name="图片 3" descr="图表, 直方图&#10;&#10;描述已自动生成">
            <a:extLst>
              <a:ext uri="{FF2B5EF4-FFF2-40B4-BE49-F238E27FC236}">
                <a16:creationId xmlns:a16="http://schemas.microsoft.com/office/drawing/2014/main" id="{FABD2EE9-3915-724B-9B9E-A6830B4FAD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" y="2211114"/>
            <a:ext cx="4153929" cy="3384376"/>
          </a:xfrm>
          <a:prstGeom prst="rect">
            <a:avLst/>
          </a:prstGeom>
        </p:spPr>
      </p:pic>
      <p:sp>
        <p:nvSpPr>
          <p:cNvPr id="5" name="矩形 146">
            <a:extLst>
              <a:ext uri="{FF2B5EF4-FFF2-40B4-BE49-F238E27FC236}">
                <a16:creationId xmlns:a16="http://schemas.microsoft.com/office/drawing/2014/main" id="{08063DF0-4D8D-1793-80EB-02DB7EC89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69" y="1222753"/>
            <a:ext cx="32051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4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127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zh-CN" sz="1600" i="1" dirty="0">
                <a:solidFill>
                  <a:srgbClr val="FFFF00"/>
                </a:solidFill>
              </a:rPr>
              <a:t>The </a:t>
            </a:r>
            <a:r>
              <a:rPr lang="en-US" altLang="zh-CN" sz="1600" b="1" i="1" dirty="0">
                <a:solidFill>
                  <a:srgbClr val="FFFF00"/>
                </a:solidFill>
              </a:rPr>
              <a:t>PWV statistics </a:t>
            </a:r>
            <a:r>
              <a:rPr lang="en-US" altLang="zh-CN" sz="1600" i="1" dirty="0">
                <a:solidFill>
                  <a:srgbClr val="FFFF00"/>
                </a:solidFill>
              </a:rPr>
              <a:t>at Ali A1-point,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zh-CN" sz="1600" i="1" dirty="0">
                <a:solidFill>
                  <a:srgbClr val="FFFF00"/>
                </a:solidFill>
              </a:rPr>
              <a:t>during the 2022-2023 winter season</a:t>
            </a:r>
          </a:p>
        </p:txBody>
      </p:sp>
      <p:sp>
        <p:nvSpPr>
          <p:cNvPr id="6" name="矩形 96">
            <a:extLst>
              <a:ext uri="{FF2B5EF4-FFF2-40B4-BE49-F238E27FC236}">
                <a16:creationId xmlns:a16="http://schemas.microsoft.com/office/drawing/2014/main" id="{075F7110-9F53-8FF2-2FFB-B7BF06854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008" y="1222905"/>
            <a:ext cx="4191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14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127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i="1" dirty="0">
                <a:solidFill>
                  <a:srgbClr val="FFFF00"/>
                </a:solidFill>
              </a:rPr>
              <a:t>The monthly and annual mean </a:t>
            </a:r>
            <a:r>
              <a:rPr lang="en-US" altLang="zh-CN" sz="1600" b="1" i="1" dirty="0">
                <a:solidFill>
                  <a:srgbClr val="FFFF00"/>
                </a:solidFill>
              </a:rPr>
              <a:t>profiles of PWV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i="1" dirty="0">
                <a:solidFill>
                  <a:srgbClr val="FFFF00"/>
                </a:solidFill>
              </a:rPr>
              <a:t>by radiosonde </a:t>
            </a:r>
          </a:p>
        </p:txBody>
      </p:sp>
    </p:spTree>
    <p:extLst>
      <p:ext uri="{BB962C8B-B14F-4D97-AF65-F5344CB8AC3E}">
        <p14:creationId xmlns:p14="http://schemas.microsoft.com/office/powerpoint/2010/main" val="1488262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1D897EBE-A03A-C01E-4CC5-576EDF8C2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00" y="720000"/>
            <a:ext cx="8534400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0" lang="en-US" altLang="zh-CN" sz="2800" b="1" dirty="0">
                <a:solidFill>
                  <a:srgbClr val="FFFF00"/>
                </a:solidFill>
                <a:latin typeface="+mn-lt"/>
              </a:rPr>
              <a:t>Research objectives:</a:t>
            </a:r>
            <a:endParaRPr lang="en-US" altLang="zh-CN" sz="2800" b="1" dirty="0">
              <a:solidFill>
                <a:srgbClr val="FFCC00"/>
              </a:solidFill>
              <a:latin typeface="+mn-lt"/>
              <a:ea typeface="宋体" panose="02010600030101010101" pitchFamily="2" charset="-122"/>
            </a:endParaRPr>
          </a:p>
          <a:p>
            <a:endParaRPr lang="en-US" altLang="zh-CN" sz="800" b="1" dirty="0">
              <a:solidFill>
                <a:srgbClr val="FF0000"/>
              </a:solidFill>
              <a:latin typeface="+mn-lt"/>
              <a:ea typeface="宋体" panose="02010600030101010101" pitchFamily="2" charset="-122"/>
            </a:endParaRPr>
          </a:p>
          <a:p>
            <a:r>
              <a:rPr lang="en-US" altLang="zh-CN" b="1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More demanding science drivers for new facilities</a:t>
            </a:r>
          </a:p>
          <a:p>
            <a:r>
              <a:rPr lang="en-US" altLang="zh-CN" b="1" dirty="0">
                <a:solidFill>
                  <a:schemeClr val="bg1"/>
                </a:solidFill>
                <a:latin typeface="+mn-lt"/>
                <a:ea typeface="宋体" panose="02010600030101010101" pitchFamily="2" charset="-122"/>
              </a:rPr>
              <a:t> </a:t>
            </a:r>
            <a:r>
              <a:rPr lang="en-US" altLang="zh-CN" b="1" dirty="0">
                <a:solidFill>
                  <a:srgbClr val="FFFF99"/>
                </a:solidFill>
                <a:latin typeface="+mn-lt"/>
                <a:ea typeface="宋体" panose="02010600030101010101" pitchFamily="2" charset="-122"/>
              </a:rPr>
              <a:t>  - Competition from space </a:t>
            </a:r>
            <a:r>
              <a:rPr lang="en-US" altLang="zh-CN" sz="2200" b="1" dirty="0">
                <a:solidFill>
                  <a:srgbClr val="FFFF99"/>
                </a:solidFill>
                <a:latin typeface="+mn-lt"/>
                <a:ea typeface="宋体" panose="02010600030101010101" pitchFamily="2" charset="-122"/>
              </a:rPr>
              <a:t>(sensitivity, resolution, </a:t>
            </a:r>
            <a:r>
              <a:rPr lang="en-US" altLang="zh-CN" sz="2200" b="1" dirty="0">
                <a:solidFill>
                  <a:srgbClr val="FFFF99"/>
                </a:solidFill>
                <a:latin typeface="+mn-lt"/>
              </a:rPr>
              <a:t>wavelength</a:t>
            </a:r>
            <a:r>
              <a:rPr lang="en-US" altLang="zh-CN" sz="2200" b="1" dirty="0">
                <a:solidFill>
                  <a:srgbClr val="FFFF99"/>
                </a:solidFill>
                <a:latin typeface="+mn-lt"/>
                <a:ea typeface="宋体" panose="02010600030101010101" pitchFamily="2" charset="-122"/>
              </a:rPr>
              <a:t>)</a:t>
            </a:r>
          </a:p>
          <a:p>
            <a:r>
              <a:rPr lang="en-US" altLang="zh-CN" b="1" dirty="0">
                <a:solidFill>
                  <a:srgbClr val="FFFF99"/>
                </a:solidFill>
                <a:latin typeface="+mn-lt"/>
                <a:ea typeface="宋体" panose="02010600030101010101" pitchFamily="2" charset="-122"/>
              </a:rPr>
              <a:t>   - Frontiers of sciences move forward</a:t>
            </a:r>
          </a:p>
          <a:p>
            <a:r>
              <a:rPr lang="en-US" altLang="zh-CN" b="1" dirty="0">
                <a:solidFill>
                  <a:srgbClr val="FF0000"/>
                </a:solidFill>
                <a:latin typeface="+mn-lt"/>
              </a:rPr>
              <a:t>C</a:t>
            </a:r>
            <a:r>
              <a:rPr lang="en-US" altLang="zh-CN" b="1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hallenges of technological advances</a:t>
            </a:r>
          </a:p>
          <a:p>
            <a:r>
              <a:rPr lang="en-US" altLang="zh-CN" b="1" dirty="0">
                <a:solidFill>
                  <a:srgbClr val="FFFF99"/>
                </a:solidFill>
                <a:latin typeface="+mn-lt"/>
                <a:ea typeface="宋体" panose="02010600030101010101" pitchFamily="2" charset="-122"/>
              </a:rPr>
              <a:t>   - </a:t>
            </a:r>
            <a:r>
              <a:rPr lang="en-US" altLang="zh-CN" b="1" dirty="0">
                <a:solidFill>
                  <a:srgbClr val="FFFF99"/>
                </a:solidFill>
                <a:latin typeface="+mn-lt"/>
              </a:rPr>
              <a:t>AO</a:t>
            </a:r>
            <a:r>
              <a:rPr lang="zh-CN" altLang="en-US" b="1" dirty="0">
                <a:solidFill>
                  <a:srgbClr val="FFFF99"/>
                </a:solidFill>
                <a:latin typeface="+mn-lt"/>
                <a:ea typeface="宋体" panose="02010600030101010101" pitchFamily="2" charset="-122"/>
              </a:rPr>
              <a:t>，</a:t>
            </a:r>
            <a:r>
              <a:rPr lang="en-US" altLang="zh-CN" b="1" dirty="0" err="1">
                <a:solidFill>
                  <a:srgbClr val="FFFF99"/>
                </a:solidFill>
                <a:latin typeface="+mn-lt"/>
                <a:ea typeface="宋体" panose="02010600030101010101" pitchFamily="2" charset="-122"/>
              </a:rPr>
              <a:t>Opt~IR</a:t>
            </a:r>
            <a:r>
              <a:rPr lang="en-US" altLang="zh-CN" b="1" dirty="0">
                <a:solidFill>
                  <a:srgbClr val="FFFF99"/>
                </a:solidFill>
                <a:latin typeface="+mn-lt"/>
                <a:ea typeface="宋体" panose="02010600030101010101" pitchFamily="2" charset="-122"/>
              </a:rPr>
              <a:t> interferometry</a:t>
            </a:r>
            <a:r>
              <a:rPr lang="en-US" altLang="zh-CN" b="1" dirty="0">
                <a:solidFill>
                  <a:srgbClr val="FFFF99"/>
                </a:solidFill>
                <a:latin typeface="+mn-lt"/>
              </a:rPr>
              <a:t>, Submm techniques</a:t>
            </a:r>
            <a:endParaRPr lang="en-US" altLang="zh-CN" b="1" dirty="0">
              <a:solidFill>
                <a:srgbClr val="FFFF99"/>
              </a:solidFill>
              <a:latin typeface="+mn-lt"/>
              <a:ea typeface="宋体" panose="02010600030101010101" pitchFamily="2" charset="-122"/>
            </a:endParaRPr>
          </a:p>
          <a:p>
            <a:r>
              <a:rPr lang="en-US" altLang="zh-CN" b="1" dirty="0">
                <a:solidFill>
                  <a:srgbClr val="FFFF99"/>
                </a:solidFill>
                <a:latin typeface="+mn-lt"/>
                <a:ea typeface="宋体" panose="02010600030101010101" pitchFamily="2" charset="-122"/>
              </a:rPr>
              <a:t>   - Technologies allow large aperture telescopes &gt;&gt; 10m </a:t>
            </a:r>
            <a:endParaRPr lang="en-US" altLang="zh-CN" b="1" dirty="0">
              <a:solidFill>
                <a:srgbClr val="FFFF99"/>
              </a:solidFill>
              <a:latin typeface="+mn-lt"/>
            </a:endParaRPr>
          </a:p>
          <a:p>
            <a:r>
              <a:rPr lang="en-US" altLang="zh-CN" b="1" dirty="0">
                <a:solidFill>
                  <a:srgbClr val="FFFF99"/>
                </a:solidFill>
                <a:latin typeface="+mn-lt"/>
              </a:rPr>
              <a:t>   - Multi-discipline application</a:t>
            </a:r>
            <a:r>
              <a:rPr lang="en-US" altLang="zh-CN" sz="2200" b="1" dirty="0">
                <a:solidFill>
                  <a:srgbClr val="FFFF99"/>
                </a:solidFill>
                <a:latin typeface="+mn-lt"/>
              </a:rPr>
              <a:t>,  such as satellite communication </a:t>
            </a:r>
            <a:endParaRPr lang="en-US" altLang="zh-CN" sz="2200" b="1" dirty="0">
              <a:solidFill>
                <a:srgbClr val="FFFF99"/>
              </a:solidFill>
              <a:latin typeface="+mn-lt"/>
              <a:ea typeface="宋体" panose="02010600030101010101" pitchFamily="2" charset="-122"/>
            </a:endParaRPr>
          </a:p>
          <a:p>
            <a:r>
              <a:rPr lang="en-US" altLang="zh-CN" b="1" dirty="0">
                <a:solidFill>
                  <a:srgbClr val="FFFF99"/>
                </a:solidFill>
                <a:latin typeface="+mn-lt"/>
                <a:ea typeface="宋体" panose="02010600030101010101" pitchFamily="2" charset="-122"/>
              </a:rPr>
              <a:t>  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6768A774-2B47-F57C-3463-A5736B098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4032354"/>
            <a:ext cx="853440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0" lang="en-US" altLang="zh-CN" sz="2800" b="1" dirty="0">
                <a:solidFill>
                  <a:srgbClr val="FFFF00"/>
                </a:solidFill>
                <a:latin typeface="+mn-lt"/>
              </a:rPr>
              <a:t>Requirements:</a:t>
            </a:r>
          </a:p>
          <a:p>
            <a:endParaRPr kumimoji="0" lang="en-US" altLang="zh-CN" sz="800" b="1" dirty="0">
              <a:solidFill>
                <a:srgbClr val="FFFF00"/>
              </a:solidFill>
              <a:latin typeface="+mn-lt"/>
            </a:endParaRPr>
          </a:p>
          <a:p>
            <a:r>
              <a:rPr lang="en-US" altLang="zh-CN" b="1" dirty="0">
                <a:solidFill>
                  <a:srgbClr val="FF0000"/>
                </a:solidFill>
                <a:latin typeface="+mn-lt"/>
              </a:rPr>
              <a:t>Atmosphere must be known greatly in detail</a:t>
            </a:r>
          </a:p>
          <a:p>
            <a:r>
              <a:rPr lang="en-US" altLang="zh-CN" b="1" dirty="0">
                <a:solidFill>
                  <a:srgbClr val="FFFF99"/>
                </a:solidFill>
                <a:latin typeface="+mn-lt"/>
              </a:rPr>
              <a:t>    - r</a:t>
            </a:r>
            <a:r>
              <a:rPr lang="en-US" altLang="zh-CN" b="1" baseline="-16000" dirty="0">
                <a:solidFill>
                  <a:srgbClr val="FFFF99"/>
                </a:solidFill>
                <a:latin typeface="+mn-lt"/>
              </a:rPr>
              <a:t>0</a:t>
            </a:r>
            <a:r>
              <a:rPr lang="en-US" altLang="zh-CN" b="1" dirty="0">
                <a:solidFill>
                  <a:srgbClr val="FFFF99"/>
                </a:solidFill>
                <a:latin typeface="+mn-lt"/>
              </a:rPr>
              <a:t>, theta, tau, no longer suffice </a:t>
            </a:r>
          </a:p>
          <a:p>
            <a:r>
              <a:rPr lang="en-US" altLang="zh-CN" b="1" dirty="0">
                <a:solidFill>
                  <a:srgbClr val="FFFF99"/>
                </a:solidFill>
                <a:latin typeface="+mn-lt"/>
              </a:rPr>
              <a:t>    - C</a:t>
            </a:r>
            <a:r>
              <a:rPr lang="en-US" altLang="zh-CN" b="1" baseline="-16000" dirty="0">
                <a:solidFill>
                  <a:srgbClr val="FFFF99"/>
                </a:solidFill>
                <a:latin typeface="+mn-lt"/>
              </a:rPr>
              <a:t>n</a:t>
            </a:r>
            <a:r>
              <a:rPr lang="en-US" altLang="zh-CN" b="1" baseline="24000" dirty="0">
                <a:solidFill>
                  <a:srgbClr val="FFFF99"/>
                </a:solidFill>
                <a:latin typeface="+mn-lt"/>
              </a:rPr>
              <a:t>2</a:t>
            </a:r>
            <a:r>
              <a:rPr lang="en-US" altLang="zh-CN" b="1" dirty="0">
                <a:solidFill>
                  <a:srgbClr val="FFFF99"/>
                </a:solidFill>
                <a:latin typeface="+mn-lt"/>
              </a:rPr>
              <a:t>, L</a:t>
            </a:r>
            <a:r>
              <a:rPr lang="en-US" altLang="zh-CN" b="1" baseline="-16000" dirty="0">
                <a:solidFill>
                  <a:srgbClr val="FFFF99"/>
                </a:solidFill>
                <a:latin typeface="+mn-lt"/>
              </a:rPr>
              <a:t>0</a:t>
            </a:r>
            <a:r>
              <a:rPr lang="en-US" altLang="zh-CN" b="1" dirty="0">
                <a:solidFill>
                  <a:srgbClr val="FFFF99"/>
                </a:solidFill>
                <a:latin typeface="+mn-lt"/>
              </a:rPr>
              <a:t>, l</a:t>
            </a:r>
            <a:r>
              <a:rPr lang="en-US" altLang="zh-CN" b="1" baseline="-16000" dirty="0">
                <a:solidFill>
                  <a:srgbClr val="FFFF99"/>
                </a:solidFill>
                <a:latin typeface="+mn-lt"/>
              </a:rPr>
              <a:t>0</a:t>
            </a:r>
            <a:r>
              <a:rPr lang="en-US" altLang="zh-CN" b="1" dirty="0">
                <a:solidFill>
                  <a:srgbClr val="FFFF99"/>
                </a:solidFill>
                <a:latin typeface="+mn-lt"/>
              </a:rPr>
              <a:t>, windspeed, </a:t>
            </a:r>
            <a:r>
              <a:rPr lang="en-US" altLang="zh-CN" b="1" dirty="0" err="1">
                <a:solidFill>
                  <a:srgbClr val="FFFF99"/>
                </a:solidFill>
                <a:latin typeface="+mn-lt"/>
              </a:rPr>
              <a:t>pwv</a:t>
            </a:r>
            <a:r>
              <a:rPr lang="en-US" altLang="zh-CN" b="1" dirty="0">
                <a:solidFill>
                  <a:srgbClr val="FFFF99"/>
                </a:solidFill>
                <a:latin typeface="+mn-lt"/>
              </a:rPr>
              <a:t> as f(</a:t>
            </a:r>
            <a:r>
              <a:rPr lang="en-US" altLang="zh-CN" b="1" dirty="0" err="1">
                <a:solidFill>
                  <a:srgbClr val="FFFF99"/>
                </a:solidFill>
                <a:latin typeface="+mn-lt"/>
              </a:rPr>
              <a:t>h,t</a:t>
            </a:r>
            <a:r>
              <a:rPr lang="en-US" altLang="zh-CN" b="1" dirty="0">
                <a:solidFill>
                  <a:srgbClr val="FFFF99"/>
                </a:solidFill>
                <a:latin typeface="+mn-lt"/>
              </a:rPr>
              <a:t>)</a:t>
            </a:r>
          </a:p>
          <a:p>
            <a:r>
              <a:rPr lang="en-US" altLang="zh-CN" b="1" dirty="0">
                <a:solidFill>
                  <a:srgbClr val="FF0000"/>
                </a:solidFill>
                <a:latin typeface="+mn-lt"/>
              </a:rPr>
              <a:t>All-round cooperation to identify &amp; protect world-class sites</a:t>
            </a:r>
          </a:p>
          <a:p>
            <a:endParaRPr lang="en-US" altLang="zh-CN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400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168" y="4193064"/>
            <a:ext cx="3120000" cy="234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512" y="4193064"/>
            <a:ext cx="3120000" cy="2340000"/>
          </a:xfrm>
          <a:prstGeom prst="rect">
            <a:avLst/>
          </a:prstGeom>
        </p:spPr>
      </p:pic>
      <p:sp>
        <p:nvSpPr>
          <p:cNvPr id="14" name="Rectangle 40"/>
          <p:cNvSpPr>
            <a:spLocks noChangeArrowheads="1"/>
          </p:cNvSpPr>
          <p:nvPr/>
        </p:nvSpPr>
        <p:spPr bwMode="auto">
          <a:xfrm>
            <a:off x="3328776" y="3868923"/>
            <a:ext cx="28854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FF00"/>
                </a:solidFill>
              </a:rPr>
              <a:t>SNODAR team in April 2018</a:t>
            </a:r>
          </a:p>
        </p:txBody>
      </p:sp>
      <p:sp>
        <p:nvSpPr>
          <p:cNvPr id="15" name="Rectangle 40"/>
          <p:cNvSpPr>
            <a:spLocks noChangeArrowheads="1"/>
          </p:cNvSpPr>
          <p:nvPr/>
        </p:nvSpPr>
        <p:spPr bwMode="auto">
          <a:xfrm>
            <a:off x="6516216" y="3852560"/>
            <a:ext cx="28803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00" b="1" dirty="0" err="1">
                <a:solidFill>
                  <a:srgbClr val="FFFF00"/>
                </a:solidFill>
              </a:rPr>
              <a:t>LuSci</a:t>
            </a:r>
            <a:r>
              <a:rPr lang="en-US" altLang="zh-CN" sz="1400" b="1" dirty="0">
                <a:solidFill>
                  <a:srgbClr val="FFFF00"/>
                </a:solidFill>
              </a:rPr>
              <a:t> team in May 2018</a:t>
            </a:r>
          </a:p>
        </p:txBody>
      </p:sp>
      <p:sp>
        <p:nvSpPr>
          <p:cNvPr id="2" name="Rectangle 15">
            <a:extLst>
              <a:ext uri="{FF2B5EF4-FFF2-40B4-BE49-F238E27FC236}">
                <a16:creationId xmlns:a16="http://schemas.microsoft.com/office/drawing/2014/main" id="{F640062A-94F3-22E3-69B2-19FA6E5F0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0" y="360000"/>
            <a:ext cx="56521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zh-CN" sz="2400" b="1" dirty="0">
                <a:solidFill>
                  <a:srgbClr val="FF9900"/>
                </a:solidFill>
                <a:latin typeface="+mn-lt"/>
                <a:ea typeface="黑体" pitchFamily="49" charset="-122"/>
              </a:rPr>
              <a:t>- site evaluation of Ali observatory</a:t>
            </a:r>
          </a:p>
        </p:txBody>
      </p:sp>
      <p:pic>
        <p:nvPicPr>
          <p:cNvPr id="6" name="Picture 16" descr="C:\Users\yao\Desktop\dsk-20130907\IMG_36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12" y="1196752"/>
            <a:ext cx="3639724" cy="242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B6895E7-3B75-F091-1533-B9271B7C39D3}"/>
              </a:ext>
            </a:extLst>
          </p:cNvPr>
          <p:cNvSpPr txBox="1"/>
          <p:nvPr/>
        </p:nvSpPr>
        <p:spPr>
          <a:xfrm>
            <a:off x="462079" y="905943"/>
            <a:ext cx="37223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b="1" dirty="0">
                <a:solidFill>
                  <a:srgbClr val="FFFF00"/>
                </a:solidFill>
                <a:latin typeface="+mn-lt"/>
                <a:ea typeface="华文新魏" pitchFamily="2" charset="-122"/>
              </a:rPr>
              <a:t>EAO team, leading by former IAU President, </a:t>
            </a:r>
            <a:r>
              <a:rPr lang="en-US" altLang="zh-CN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华文新魏" pitchFamily="2" charset="-122"/>
              </a:rPr>
              <a:t>Norio </a:t>
            </a:r>
            <a:r>
              <a:rPr lang="en-US" altLang="zh-CN" sz="1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华文新魏" pitchFamily="2" charset="-122"/>
              </a:rPr>
              <a:t>Kaifu</a:t>
            </a:r>
            <a:r>
              <a:rPr lang="en-US" altLang="zh-CN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华文新魏" pitchFamily="2" charset="-122"/>
              </a:rPr>
              <a:t>, in June 2013</a:t>
            </a:r>
            <a:endParaRPr lang="zh-CN" alt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华文新魏" pitchFamily="2" charset="-122"/>
            </a:endParaRPr>
          </a:p>
        </p:txBody>
      </p:sp>
      <p:sp>
        <p:nvSpPr>
          <p:cNvPr id="74765" name="矩形 23"/>
          <p:cNvSpPr>
            <a:spLocks noChangeArrowheads="1"/>
          </p:cNvSpPr>
          <p:nvPr/>
        </p:nvSpPr>
        <p:spPr bwMode="auto">
          <a:xfrm>
            <a:off x="5031904" y="908720"/>
            <a:ext cx="32845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b="1" dirty="0">
                <a:solidFill>
                  <a:srgbClr val="FFFF00"/>
                </a:solidFill>
                <a:latin typeface="+mn-lt"/>
              </a:rPr>
              <a:t>LOT site evaluation team in June 2017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208" y="1196752"/>
            <a:ext cx="3235200" cy="2426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193064"/>
            <a:ext cx="3120000" cy="2340000"/>
          </a:xfrm>
          <a:prstGeom prst="rect">
            <a:avLst/>
          </a:prstGeom>
        </p:spPr>
      </p:pic>
      <p:sp>
        <p:nvSpPr>
          <p:cNvPr id="23" name="矩形 23"/>
          <p:cNvSpPr>
            <a:spLocks noChangeArrowheads="1"/>
          </p:cNvSpPr>
          <p:nvPr/>
        </p:nvSpPr>
        <p:spPr bwMode="auto">
          <a:xfrm>
            <a:off x="445889" y="3869699"/>
            <a:ext cx="33123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b="1" dirty="0">
                <a:solidFill>
                  <a:srgbClr val="FFFF00"/>
                </a:solidFill>
                <a:latin typeface="+mn-lt"/>
              </a:rPr>
              <a:t>CMB team in July 2017</a:t>
            </a:r>
          </a:p>
        </p:txBody>
      </p:sp>
    </p:spTree>
    <p:extLst>
      <p:ext uri="{BB962C8B-B14F-4D97-AF65-F5344CB8AC3E}">
        <p14:creationId xmlns:p14="http://schemas.microsoft.com/office/powerpoint/2010/main" val="4302906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F:\归档201204\20120408_4月WS\IMG_2742.JPG">
            <a:extLst>
              <a:ext uri="{FF2B5EF4-FFF2-40B4-BE49-F238E27FC236}">
                <a16:creationId xmlns:a16="http://schemas.microsoft.com/office/drawing/2014/main" id="{28843D29-1E01-063E-6A27-B01855579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13" y="1196752"/>
            <a:ext cx="3664800" cy="244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1">
            <a:extLst>
              <a:ext uri="{FF2B5EF4-FFF2-40B4-BE49-F238E27FC236}">
                <a16:creationId xmlns:a16="http://schemas.microsoft.com/office/drawing/2014/main" id="{1056E4EE-F9E1-C603-C62C-E2559C933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13" y="858198"/>
            <a:ext cx="43822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dirty="0" err="1">
                <a:solidFill>
                  <a:srgbClr val="FFFFFF"/>
                </a:solidFill>
                <a:latin typeface="Arial" pitchFamily="34" charset="0"/>
              </a:rPr>
              <a:t>EACOA</a:t>
            </a:r>
            <a:r>
              <a:rPr lang="en-US" altLang="zh-CN" sz="1600" dirty="0">
                <a:solidFill>
                  <a:srgbClr val="FFFFFF"/>
                </a:solidFill>
                <a:latin typeface="Arial" pitchFamily="34" charset="0"/>
              </a:rPr>
              <a:t> Site Survey Workshop in April 2012</a:t>
            </a:r>
          </a:p>
        </p:txBody>
      </p:sp>
      <p:pic>
        <p:nvPicPr>
          <p:cNvPr id="4" name="Picture 4" descr="C:\Users\yao\Desktop\aa.jpg">
            <a:extLst>
              <a:ext uri="{FF2B5EF4-FFF2-40B4-BE49-F238E27FC236}">
                <a16:creationId xmlns:a16="http://schemas.microsoft.com/office/drawing/2014/main" id="{B05D6608-55FE-C0AD-2AB3-C42F3BAB2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054278"/>
            <a:ext cx="3665049" cy="227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0">
            <a:extLst>
              <a:ext uri="{FF2B5EF4-FFF2-40B4-BE49-F238E27FC236}">
                <a16:creationId xmlns:a16="http://schemas.microsoft.com/office/drawing/2014/main" id="{3A08CF65-4E9E-A9F6-46F0-43FFED220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304" y="243225"/>
            <a:ext cx="144016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</a:rPr>
              <a:t>		    </a:t>
            </a:r>
          </a:p>
          <a:p>
            <a:endParaRPr lang="en-US" altLang="zh-CN" sz="1400" b="1" dirty="0">
              <a:solidFill>
                <a:srgbClr val="FF0000"/>
              </a:solidFill>
            </a:endParaRPr>
          </a:p>
          <a:p>
            <a:r>
              <a:rPr lang="en-US" altLang="zh-CN" sz="1400" b="1" dirty="0">
                <a:solidFill>
                  <a:srgbClr val="FFFF00"/>
                </a:solidFill>
              </a:rPr>
              <a:t>                                                           SCIENCE, 2012  </a:t>
            </a:r>
          </a:p>
        </p:txBody>
      </p:sp>
      <p:pic>
        <p:nvPicPr>
          <p:cNvPr id="7" name="图片 6" descr="会议室里的人们&#10;&#10;描述已自动生成">
            <a:extLst>
              <a:ext uri="{FF2B5EF4-FFF2-40B4-BE49-F238E27FC236}">
                <a16:creationId xmlns:a16="http://schemas.microsoft.com/office/drawing/2014/main" id="{4D5697E6-6FBB-8799-4A0F-BC41353B42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259" y="4112777"/>
            <a:ext cx="4320000" cy="2430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8F32ECE-E3AD-29E9-5ADF-90EB4FB21F2F}"/>
              </a:ext>
            </a:extLst>
          </p:cNvPr>
          <p:cNvSpPr txBox="1"/>
          <p:nvPr/>
        </p:nvSpPr>
        <p:spPr>
          <a:xfrm>
            <a:off x="4788024" y="3501008"/>
            <a:ext cx="43400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dirty="0">
                <a:effectLst/>
                <a:latin typeface="+mj-lt"/>
              </a:rPr>
              <a:t>Review of potential sites for the Large Optical/infrared Telescope(LOT) in June 2017</a:t>
            </a:r>
            <a:endParaRPr lang="zh-CN" altLang="en-US" sz="1600" dirty="0">
              <a:latin typeface="+mj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58A5DB5-D0FD-7001-E530-E64F90AC8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813" y="3861048"/>
            <a:ext cx="3664800" cy="2765462"/>
          </a:xfrm>
          <a:prstGeom prst="rect">
            <a:avLst/>
          </a:prstGeom>
        </p:spPr>
      </p:pic>
      <p:sp>
        <p:nvSpPr>
          <p:cNvPr id="6" name="Rectangle 15">
            <a:extLst>
              <a:ext uri="{FF2B5EF4-FFF2-40B4-BE49-F238E27FC236}">
                <a16:creationId xmlns:a16="http://schemas.microsoft.com/office/drawing/2014/main" id="{A2A84D32-8D34-1CBF-5F53-7E518C9AA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0" y="360000"/>
            <a:ext cx="56521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zh-CN" sz="2400" b="1" dirty="0">
                <a:solidFill>
                  <a:srgbClr val="FF9900"/>
                </a:solidFill>
                <a:latin typeface="+mn-lt"/>
                <a:ea typeface="黑体" pitchFamily="49" charset="-122"/>
              </a:rPr>
              <a:t>- site evaluation of Ali observatory</a:t>
            </a:r>
          </a:p>
        </p:txBody>
      </p:sp>
    </p:spTree>
    <p:extLst>
      <p:ext uri="{BB962C8B-B14F-4D97-AF65-F5344CB8AC3E}">
        <p14:creationId xmlns:p14="http://schemas.microsoft.com/office/powerpoint/2010/main" val="958265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6178079" cy="3641522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67744" y="836712"/>
            <a:ext cx="39160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latin typeface="+mj-lt"/>
                <a:ea typeface="华文新魏" pitchFamily="2" charset="-122"/>
              </a:rPr>
              <a:t>Paul </a:t>
            </a:r>
            <a:r>
              <a:rPr lang="en-US" altLang="zh-CN" sz="1600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华文新魏" pitchFamily="2" charset="-122"/>
              </a:rPr>
              <a:t>Hickson</a:t>
            </a:r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latin typeface="+mj-lt"/>
                <a:ea typeface="华文新魏" pitchFamily="2" charset="-122"/>
              </a:rPr>
              <a:t> &amp; Marc </a:t>
            </a:r>
            <a:r>
              <a:rPr lang="en-US" altLang="zh-CN" sz="1600" dirty="0" err="1">
                <a:solidFill>
                  <a:schemeClr val="accent3">
                    <a:lumMod val="50000"/>
                  </a:schemeClr>
                </a:solidFill>
                <a:latin typeface="+mj-lt"/>
                <a:ea typeface="华文新魏" pitchFamily="2" charset="-122"/>
              </a:rPr>
              <a:t>Sarazin</a:t>
            </a:r>
            <a:endParaRPr lang="en-US" altLang="zh-CN" sz="1600" dirty="0">
              <a:solidFill>
                <a:schemeClr val="accent3">
                  <a:lumMod val="50000"/>
                </a:schemeClr>
              </a:solidFill>
              <a:latin typeface="+mj-lt"/>
              <a:ea typeface="华文新魏" pitchFamily="2" charset="-122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latin typeface="+mj-lt"/>
                <a:ea typeface="华文新魏" pitchFamily="2" charset="-122"/>
              </a:rPr>
              <a:t>--- LOT site review panel report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600" dirty="0">
              <a:solidFill>
                <a:schemeClr val="accent3">
                  <a:lumMod val="50000"/>
                </a:schemeClr>
              </a:solidFill>
              <a:latin typeface="+mj-lt"/>
              <a:ea typeface="华文新魏" pitchFamily="2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E948A4F-8E47-D255-19C2-CC008CE36CC0}"/>
              </a:ext>
            </a:extLst>
          </p:cNvPr>
          <p:cNvGrpSpPr/>
          <p:nvPr/>
        </p:nvGrpSpPr>
        <p:grpSpPr>
          <a:xfrm>
            <a:off x="323529" y="4149080"/>
            <a:ext cx="4968551" cy="2584179"/>
            <a:chOff x="323529" y="4149080"/>
            <a:chExt cx="4968551" cy="258417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529" y="4149080"/>
              <a:ext cx="4968551" cy="2584179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1B82A451-73FF-E57B-1D7C-F15556670999}"/>
                </a:ext>
              </a:extLst>
            </p:cNvPr>
            <p:cNvSpPr/>
            <p:nvPr/>
          </p:nvSpPr>
          <p:spPr bwMode="auto">
            <a:xfrm>
              <a:off x="424236" y="4226860"/>
              <a:ext cx="1483468" cy="288032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B5870A83-0679-88BC-3893-A3EBBF340D98}"/>
              </a:ext>
            </a:extLst>
          </p:cNvPr>
          <p:cNvGrpSpPr/>
          <p:nvPr/>
        </p:nvGrpSpPr>
        <p:grpSpPr>
          <a:xfrm>
            <a:off x="3691126" y="2749138"/>
            <a:ext cx="5368861" cy="3992230"/>
            <a:chOff x="3691126" y="2749138"/>
            <a:chExt cx="5368861" cy="399223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C3B31C4-1C0B-516C-EEB6-CBA53F4B5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1126" y="2749138"/>
              <a:ext cx="5368861" cy="3992230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E272AC2D-CCBB-3D0D-4D4C-AEE245B62367}"/>
                </a:ext>
              </a:extLst>
            </p:cNvPr>
            <p:cNvSpPr/>
            <p:nvPr/>
          </p:nvSpPr>
          <p:spPr bwMode="auto">
            <a:xfrm>
              <a:off x="3988632" y="3068960"/>
              <a:ext cx="2383568" cy="288032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405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0000"/>
            <a:ext cx="4320000" cy="346604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710" y="181105"/>
            <a:ext cx="4320000" cy="348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1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180000"/>
            <a:ext cx="4320000" cy="362858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526" y="180000"/>
            <a:ext cx="4320000" cy="36491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00" y="3356992"/>
            <a:ext cx="4320000" cy="344273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D775433-2C47-523B-C942-A26534D42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1526" y="3477237"/>
            <a:ext cx="4320000" cy="333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6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108B896-700B-6B25-2F42-B8B84095D310}"/>
              </a:ext>
            </a:extLst>
          </p:cNvPr>
          <p:cNvSpPr txBox="1"/>
          <p:nvPr/>
        </p:nvSpPr>
        <p:spPr>
          <a:xfrm>
            <a:off x="900000" y="1918800"/>
            <a:ext cx="6984776" cy="260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800" b="1" dirty="0">
                <a:solidFill>
                  <a:srgbClr val="FFC000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II. Techniques and methods related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800" dirty="0">
                <a:solidFill>
                  <a:srgbClr val="FFFF00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Remote study and campaign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800" dirty="0">
                <a:solidFill>
                  <a:srgbClr val="FFFF00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Site monitoring and evaluation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800" dirty="0">
                <a:solidFill>
                  <a:srgbClr val="FF0000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WRF models for atmospheric condition</a:t>
            </a:r>
          </a:p>
        </p:txBody>
      </p:sp>
    </p:spTree>
    <p:extLst>
      <p:ext uri="{BB962C8B-B14F-4D97-AF65-F5344CB8AC3E}">
        <p14:creationId xmlns:p14="http://schemas.microsoft.com/office/powerpoint/2010/main" val="33598871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7808" y="935838"/>
            <a:ext cx="7776864" cy="61925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CN" sz="1600" dirty="0">
                <a:solidFill>
                  <a:srgbClr val="FFFF00"/>
                </a:solidFill>
                <a:latin typeface="+mj-lt"/>
              </a:rPr>
              <a:t>f</a:t>
            </a:r>
            <a:r>
              <a:rPr lang="en-US" altLang="zh-CN" sz="1600" dirty="0">
                <a:solidFill>
                  <a:srgbClr val="FFFF00"/>
                </a:solidFill>
                <a:effectLst/>
                <a:latin typeface="+mj-lt"/>
              </a:rPr>
              <a:t>or various parameters, with a horizontal resolution</a:t>
            </a:r>
            <a:r>
              <a:rPr lang="en-US" altLang="zh-CN" sz="1600" dirty="0">
                <a:solidFill>
                  <a:srgbClr val="FFFF00"/>
                </a:solidFill>
                <a:latin typeface="+mj-lt"/>
              </a:rPr>
              <a:t>~1km,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1600" dirty="0">
                <a:solidFill>
                  <a:srgbClr val="FFFF00"/>
                </a:solidFill>
                <a:latin typeface="+mj-lt"/>
              </a:rPr>
              <a:t>vertical~ 35</a:t>
            </a:r>
            <a:r>
              <a:rPr lang="zh-CN" altLang="en-US" sz="16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altLang="zh-CN" sz="1600" dirty="0">
                <a:solidFill>
                  <a:srgbClr val="FFFF00"/>
                </a:solidFill>
                <a:latin typeface="+mj-lt"/>
              </a:rPr>
              <a:t>layers from ground</a:t>
            </a:r>
            <a:r>
              <a:rPr lang="zh-CN" altLang="en-US" sz="16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altLang="zh-CN" sz="1600" dirty="0">
                <a:solidFill>
                  <a:srgbClr val="FFFF00"/>
                </a:solidFill>
                <a:latin typeface="+mj-lt"/>
              </a:rPr>
              <a:t>to</a:t>
            </a:r>
            <a:r>
              <a:rPr lang="zh-CN" altLang="en-US" sz="16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altLang="zh-CN" sz="1600" dirty="0">
                <a:solidFill>
                  <a:srgbClr val="FFFF00"/>
                </a:solidFill>
                <a:latin typeface="+mj-lt"/>
              </a:rPr>
              <a:t>20hPa; time interval: 0.5~1 hour. </a:t>
            </a:r>
            <a:endParaRPr lang="zh-CN" altLang="en-US" sz="16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999" y="1555097"/>
            <a:ext cx="3618000" cy="27257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046639"/>
            <a:ext cx="8309568" cy="60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386" y="1555227"/>
            <a:ext cx="3383668" cy="2725588"/>
          </a:xfrm>
          <a:prstGeom prst="rect">
            <a:avLst/>
          </a:prstGeom>
        </p:spPr>
      </p:pic>
      <p:sp>
        <p:nvSpPr>
          <p:cNvPr id="6" name="标题 28">
            <a:extLst>
              <a:ext uri="{FF2B5EF4-FFF2-40B4-BE49-F238E27FC236}">
                <a16:creationId xmlns:a16="http://schemas.microsoft.com/office/drawing/2014/main" id="{49099D45-9ABF-2928-4B71-86CADB2B70FE}"/>
              </a:ext>
            </a:extLst>
          </p:cNvPr>
          <p:cNvSpPr txBox="1">
            <a:spLocks/>
          </p:cNvSpPr>
          <p:nvPr/>
        </p:nvSpPr>
        <p:spPr bwMode="auto">
          <a:xfrm>
            <a:off x="720000" y="360000"/>
            <a:ext cx="817248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2400" b="1" dirty="0">
                <a:solidFill>
                  <a:srgbClr val="FF9933"/>
                </a:solidFill>
                <a:effectLst/>
                <a:latin typeface="+mn-lt"/>
                <a:ea typeface="仿宋" pitchFamily="49" charset="-122"/>
                <a:cs typeface="+mn-cs"/>
              </a:rPr>
              <a:t>- Atmospheric  conditions with WRF model</a:t>
            </a:r>
            <a:endParaRPr lang="zh-CN" altLang="en-US" sz="2400" b="1" dirty="0">
              <a:solidFill>
                <a:srgbClr val="FF9933"/>
              </a:solidFill>
              <a:effectLst/>
              <a:latin typeface="+mn-lt"/>
              <a:ea typeface="仿宋" pitchFamily="49" charset="-122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835" y="4357484"/>
            <a:ext cx="3527219" cy="2376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82" y="4365104"/>
            <a:ext cx="3618000" cy="2375142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DEDE23D0-CC64-949C-A8B2-771B91AF8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582" y="3933056"/>
            <a:ext cx="7379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07975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tabLst>
                <a:tab pos="5143500" algn="l"/>
              </a:tabLs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tabLst>
                <a:tab pos="5143500" algn="l"/>
              </a:tabLs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tabLst>
                <a:tab pos="5143500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tabLst>
                <a:tab pos="5143500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5143500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tabLst>
                <a:tab pos="5143500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tabLst>
                <a:tab pos="5143500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tabLst>
                <a:tab pos="5143500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tabLst>
                <a:tab pos="5143500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>
                <a:solidFill>
                  <a:srgbClr val="FFFF00"/>
                </a:solidFill>
                <a:highlight>
                  <a:srgbClr val="000080"/>
                </a:highlight>
                <a:latin typeface="+mj-lt"/>
                <a:ea typeface="黑体" panose="02010609060101010101" pitchFamily="49" charset="-122"/>
              </a:rPr>
              <a:t>Instruction for site survey at the beginning</a:t>
            </a:r>
            <a:endParaRPr lang="zh-CN" altLang="en-US" sz="2400" dirty="0">
              <a:solidFill>
                <a:srgbClr val="FFFF00"/>
              </a:solidFill>
              <a:highlight>
                <a:srgbClr val="000080"/>
              </a:highlight>
              <a:latin typeface="+mj-lt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855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8"/>
          <p:cNvSpPr txBox="1">
            <a:spLocks/>
          </p:cNvSpPr>
          <p:nvPr/>
        </p:nvSpPr>
        <p:spPr bwMode="auto">
          <a:xfrm>
            <a:off x="252040" y="260648"/>
            <a:ext cx="8553772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rgbClr val="FF9933"/>
                </a:solidFill>
                <a:effectLst/>
                <a:ea typeface="仿宋" pitchFamily="49" charset="-122"/>
                <a:cs typeface="+mn-cs"/>
              </a:rPr>
              <a:t>Evaluation of site conditions with WRF model</a:t>
            </a:r>
            <a:endParaRPr lang="zh-CN" altLang="en-US" sz="2400" dirty="0">
              <a:solidFill>
                <a:srgbClr val="FF9933"/>
              </a:solidFill>
              <a:effectLst/>
              <a:ea typeface="仿宋" pitchFamily="49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8" y="1078474"/>
            <a:ext cx="3744415" cy="25061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8" y="3670762"/>
            <a:ext cx="3744415" cy="285458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78474"/>
            <a:ext cx="3744416" cy="25061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" t="13427" r="5907" b="33108"/>
          <a:stretch/>
        </p:blipFill>
        <p:spPr>
          <a:xfrm>
            <a:off x="4572000" y="3670762"/>
            <a:ext cx="3744416" cy="285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090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284" y="984011"/>
            <a:ext cx="6807283" cy="298275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60040" y="6567156"/>
            <a:ext cx="85324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>
                <a:solidFill>
                  <a:srgbClr val="E43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Xuan Qian, et al. Validation of the WRF Model for Estimating </a:t>
            </a:r>
            <a:r>
              <a:rPr lang="en-US" altLang="zh-CN" sz="1000" dirty="0" err="1">
                <a:solidFill>
                  <a:srgbClr val="E43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Precipitable</a:t>
            </a:r>
            <a:r>
              <a:rPr lang="en-US" altLang="zh-CN" sz="1000" dirty="0">
                <a:solidFill>
                  <a:srgbClr val="E43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Water Vapor at the Ali Observatory on the Tibetan Plateau. 2020, PASP, 132:125003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3369" y="4024475"/>
            <a:ext cx="3402559" cy="24252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284" y="4028070"/>
            <a:ext cx="3267009" cy="2425266"/>
          </a:xfrm>
          <a:prstGeom prst="rect">
            <a:avLst/>
          </a:prstGeom>
        </p:spPr>
      </p:pic>
      <p:sp>
        <p:nvSpPr>
          <p:cNvPr id="2" name="标题 28">
            <a:extLst>
              <a:ext uri="{FF2B5EF4-FFF2-40B4-BE49-F238E27FC236}">
                <a16:creationId xmlns:a16="http://schemas.microsoft.com/office/drawing/2014/main" id="{256FE967-7C81-F9EC-A135-195447EB620A}"/>
              </a:ext>
            </a:extLst>
          </p:cNvPr>
          <p:cNvSpPr txBox="1">
            <a:spLocks/>
          </p:cNvSpPr>
          <p:nvPr/>
        </p:nvSpPr>
        <p:spPr bwMode="auto">
          <a:xfrm>
            <a:off x="252040" y="260648"/>
            <a:ext cx="8553772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rgbClr val="FF9900"/>
                </a:solidFill>
              </a:rPr>
              <a:t>Research on profiles of atmospheric optical characteristics </a:t>
            </a:r>
            <a:endParaRPr lang="zh-CN" altLang="en-US" sz="2400" dirty="0">
              <a:solidFill>
                <a:srgbClr val="FF9900"/>
              </a:solidFill>
              <a:effectLst/>
              <a:ea typeface="仿宋" pitchFamily="49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9EF3F28-E42E-A6D5-5ED9-AD249E114DC0}"/>
              </a:ext>
            </a:extLst>
          </p:cNvPr>
          <p:cNvSpPr/>
          <p:nvPr/>
        </p:nvSpPr>
        <p:spPr>
          <a:xfrm>
            <a:off x="405204" y="1196752"/>
            <a:ext cx="720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FFFF00"/>
                </a:solidFill>
                <a:latin typeface="Arial" pitchFamily="34" charset="0"/>
              </a:rPr>
              <a:t>PWV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42ECC9A-DF8C-5B09-D459-036555B5FA15}"/>
              </a:ext>
            </a:extLst>
          </p:cNvPr>
          <p:cNvSpPr/>
          <p:nvPr/>
        </p:nvSpPr>
        <p:spPr>
          <a:xfrm>
            <a:off x="395536" y="4077072"/>
            <a:ext cx="864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FFFF00"/>
                </a:solidFill>
                <a:latin typeface="Arial" pitchFamily="34" charset="0"/>
              </a:rPr>
              <a:t>wind speed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7CA28F9-D06F-6FAB-7AF9-D78C9AB4424A}"/>
              </a:ext>
            </a:extLst>
          </p:cNvPr>
          <p:cNvSpPr/>
          <p:nvPr/>
        </p:nvSpPr>
        <p:spPr>
          <a:xfrm>
            <a:off x="8028384" y="4077072"/>
            <a:ext cx="504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</a:t>
            </a:r>
            <a:r>
              <a:rPr lang="en-US" altLang="zh-CN" sz="16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n</a:t>
            </a:r>
            <a:r>
              <a:rPr lang="en-US" altLang="zh-CN" sz="16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158806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矩形 2"/>
          <p:cNvSpPr>
            <a:spLocks noChangeArrowheads="1"/>
          </p:cNvSpPr>
          <p:nvPr/>
        </p:nvSpPr>
        <p:spPr bwMode="auto">
          <a:xfrm>
            <a:off x="0" y="33265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07975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tabLst>
                <a:tab pos="5143500" algn="l"/>
              </a:tabLs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tabLst>
                <a:tab pos="5143500" algn="l"/>
              </a:tabLs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tabLst>
                <a:tab pos="5143500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tabLst>
                <a:tab pos="5143500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5143500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tabLst>
                <a:tab pos="5143500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tabLst>
                <a:tab pos="5143500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tabLst>
                <a:tab pos="5143500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tabLst>
                <a:tab pos="5143500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>
                <a:solidFill>
                  <a:srgbClr val="FF9900"/>
                </a:solidFill>
                <a:latin typeface="+mj-lt"/>
                <a:ea typeface="黑体" panose="02010609060101010101" pitchFamily="49" charset="-122"/>
              </a:rPr>
              <a:t>Instruction to Ali site development</a:t>
            </a:r>
            <a:endParaRPr lang="zh-CN" altLang="en-US" sz="2400" dirty="0">
              <a:solidFill>
                <a:srgbClr val="FF9900"/>
              </a:solidFill>
              <a:latin typeface="+mj-lt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731739"/>
            <a:ext cx="8639175" cy="465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" y="1262211"/>
            <a:ext cx="8640762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78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"/>
          <p:cNvSpPr>
            <a:spLocks noGrp="1"/>
          </p:cNvSpPr>
          <p:nvPr>
            <p:ph type="title"/>
          </p:nvPr>
        </p:nvSpPr>
        <p:spPr>
          <a:xfrm>
            <a:off x="360000" y="720000"/>
            <a:ext cx="7772400" cy="1143000"/>
          </a:xfrm>
        </p:spPr>
        <p:txBody>
          <a:bodyPr/>
          <a:lstStyle/>
          <a:p>
            <a:pPr algn="l"/>
            <a:r>
              <a:rPr lang="en-US" altLang="zh-CN" b="1" dirty="0">
                <a:solidFill>
                  <a:srgbClr val="FFC000"/>
                </a:solidFill>
                <a:effectLst/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  </a:t>
            </a:r>
            <a:r>
              <a:rPr lang="en-US" altLang="zh-CN" b="1" dirty="0">
                <a:solidFill>
                  <a:srgbClr val="FFFF00"/>
                </a:solidFill>
                <a:effectLst/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Outline</a:t>
            </a:r>
            <a:endParaRPr lang="zh-CN" altLang="en-US" b="1" dirty="0">
              <a:solidFill>
                <a:srgbClr val="FFFF00"/>
              </a:solidFill>
              <a:effectLst/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7584" y="1659843"/>
            <a:ext cx="7916416" cy="4721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800" dirty="0">
                <a:solidFill>
                  <a:srgbClr val="FFC000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I.</a:t>
            </a:r>
            <a:r>
              <a:rPr lang="en-US" altLang="zh-CN" sz="2800" b="1" dirty="0">
                <a:solidFill>
                  <a:srgbClr val="FFC000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Introduction 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srgbClr val="FFFF00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Atmospheric effects on astronomical observations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srgbClr val="FFFF00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Advantages of high-altitude sites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srgbClr val="FFFF00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Site survey in west China 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800" b="1" dirty="0">
                <a:solidFill>
                  <a:srgbClr val="FFC000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II. Techniques and methods related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srgbClr val="FFFF00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Remote study and campaign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srgbClr val="FFFF00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Site monitoring and evaluation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srgbClr val="FFFF00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WRF models for atmospheric condition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800" b="1" dirty="0">
                <a:solidFill>
                  <a:srgbClr val="FFC000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III. Summary and further work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49080"/>
            <a:ext cx="3347000" cy="268839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840" y="847114"/>
            <a:ext cx="2808312" cy="358999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29" y="847114"/>
            <a:ext cx="2858614" cy="352741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49" y="833422"/>
            <a:ext cx="2803931" cy="34887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52" y="4421172"/>
            <a:ext cx="2841387" cy="211974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266" y="4340712"/>
            <a:ext cx="2199173" cy="242504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A7825D4-9ADB-693A-22A7-69CED39E25B6}"/>
              </a:ext>
            </a:extLst>
          </p:cNvPr>
          <p:cNvSpPr txBox="1"/>
          <p:nvPr/>
        </p:nvSpPr>
        <p:spPr>
          <a:xfrm>
            <a:off x="840253" y="303039"/>
            <a:ext cx="77869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CN" dirty="0">
                <a:solidFill>
                  <a:srgbClr val="FF9900"/>
                </a:solidFill>
                <a:latin typeface="+mj-lt"/>
              </a:rPr>
              <a:t>Prediction </a:t>
            </a:r>
            <a:r>
              <a:rPr lang="en-US" altLang="zh-CN" sz="2400" dirty="0">
                <a:solidFill>
                  <a:srgbClr val="FF9900"/>
                </a:solidFill>
                <a:latin typeface="+mj-lt"/>
              </a:rPr>
              <a:t>of atmospheric optical characteristics </a:t>
            </a:r>
            <a:endParaRPr lang="zh-CN" altLang="en-US" sz="2400" dirty="0">
              <a:solidFill>
                <a:srgbClr val="FF9900"/>
              </a:solidFill>
              <a:effectLst/>
              <a:latin typeface="+mj-lt"/>
              <a:ea typeface="仿宋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7044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2759103-8B5F-C8C6-E236-5CC9F5034423}"/>
              </a:ext>
            </a:extLst>
          </p:cNvPr>
          <p:cNvSpPr txBox="1"/>
          <p:nvPr/>
        </p:nvSpPr>
        <p:spPr>
          <a:xfrm>
            <a:off x="900000" y="1918800"/>
            <a:ext cx="4578054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srgbClr val="FFC000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III. Summary and further work</a:t>
            </a:r>
          </a:p>
        </p:txBody>
      </p:sp>
    </p:spTree>
    <p:extLst>
      <p:ext uri="{BB962C8B-B14F-4D97-AF65-F5344CB8AC3E}">
        <p14:creationId xmlns:p14="http://schemas.microsoft.com/office/powerpoint/2010/main" val="22443735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484784"/>
            <a:ext cx="5254507" cy="4825605"/>
          </a:xfrm>
          <a:prstGeom prst="rect">
            <a:avLst/>
          </a:prstGeom>
        </p:spPr>
      </p:pic>
      <p:sp>
        <p:nvSpPr>
          <p:cNvPr id="3" name="标题 28"/>
          <p:cNvSpPr txBox="1">
            <a:spLocks/>
          </p:cNvSpPr>
          <p:nvPr/>
        </p:nvSpPr>
        <p:spPr bwMode="auto">
          <a:xfrm>
            <a:off x="720000" y="360000"/>
            <a:ext cx="7524408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2400" b="1" dirty="0">
                <a:solidFill>
                  <a:srgbClr val="FF9933"/>
                </a:solidFill>
                <a:effectLst/>
                <a:latin typeface="+mn-lt"/>
                <a:ea typeface="仿宋" pitchFamily="49" charset="-122"/>
                <a:cs typeface="+mn-cs"/>
              </a:rPr>
              <a:t>- site development following the WRF model suggestion</a:t>
            </a:r>
            <a:endParaRPr lang="zh-CN" altLang="en-US" sz="2400" b="1" dirty="0">
              <a:solidFill>
                <a:srgbClr val="FF9933"/>
              </a:solidFill>
              <a:effectLst/>
              <a:latin typeface="+mn-lt"/>
              <a:ea typeface="仿宋" pitchFamily="49" charset="-122"/>
              <a:cs typeface="+mn-cs"/>
            </a:endParaRPr>
          </a:p>
        </p:txBody>
      </p:sp>
      <p:pic>
        <p:nvPicPr>
          <p:cNvPr id="6" name="图片 5" descr="山上的景色&#10;&#10;描述已自动生成">
            <a:extLst>
              <a:ext uri="{FF2B5EF4-FFF2-40B4-BE49-F238E27FC236}">
                <a16:creationId xmlns:a16="http://schemas.microsoft.com/office/drawing/2014/main" id="{325A0F16-C813-2091-15D6-441E895595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74761"/>
            <a:ext cx="3240360" cy="503455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52E4E29-B29C-F0B6-948D-C6C455A20AC1}"/>
              </a:ext>
            </a:extLst>
          </p:cNvPr>
          <p:cNvSpPr txBox="1"/>
          <p:nvPr/>
        </p:nvSpPr>
        <p:spPr>
          <a:xfrm>
            <a:off x="310005" y="1922833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</a:rPr>
              <a:t>D-F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A029ECFB-8BC5-E5CC-C43D-1CE0E455A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904" y="1124744"/>
            <a:ext cx="52545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zh-CN" sz="1600" dirty="0">
                <a:solidFill>
                  <a:srgbClr val="FFFF00"/>
                </a:solidFill>
                <a:latin typeface="+mj-lt"/>
                <a:ea typeface="黑体" pitchFamily="49" charset="-122"/>
              </a:rPr>
              <a:t>Topography and site development </a:t>
            </a:r>
          </a:p>
        </p:txBody>
      </p:sp>
    </p:spTree>
    <p:extLst>
      <p:ext uri="{BB962C8B-B14F-4D97-AF65-F5344CB8AC3E}">
        <p14:creationId xmlns:p14="http://schemas.microsoft.com/office/powerpoint/2010/main" val="31643021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4E02063-FD26-4065-1834-5EB2387B2C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40690"/>
            <a:ext cx="3191667" cy="180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E73D7D7-C176-0E7B-D10F-795D374BEB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840690"/>
            <a:ext cx="2400001" cy="180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AA2D6D9-2E9C-05F6-E83E-2459782A7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965" y="3856914"/>
            <a:ext cx="2805171" cy="1800000"/>
          </a:xfrm>
          <a:prstGeom prst="rect">
            <a:avLst/>
          </a:prstGeom>
        </p:spPr>
      </p:pic>
      <p:pic>
        <p:nvPicPr>
          <p:cNvPr id="5" name="图片 4" descr="山上的风景&#10;&#10;描述已自动生成">
            <a:extLst>
              <a:ext uri="{FF2B5EF4-FFF2-40B4-BE49-F238E27FC236}">
                <a16:creationId xmlns:a16="http://schemas.microsoft.com/office/drawing/2014/main" id="{9EBF0B5B-74A5-6BB8-3051-1C0759E99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861048"/>
            <a:ext cx="2704226" cy="1800000"/>
          </a:xfrm>
          <a:prstGeom prst="rect">
            <a:avLst/>
          </a:prstGeom>
        </p:spPr>
      </p:pic>
      <p:pic>
        <p:nvPicPr>
          <p:cNvPr id="6" name="Picture 4" descr="C:\Users\yyq\Desktop\手机图片-201507\阿里-\mmexport1435469957437.jpg">
            <a:extLst>
              <a:ext uri="{FF2B5EF4-FFF2-40B4-BE49-F238E27FC236}">
                <a16:creationId xmlns:a16="http://schemas.microsoft.com/office/drawing/2014/main" id="{E686AD0D-BF5F-8D96-F205-A9512E0C4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6136" y="1840690"/>
            <a:ext cx="3200000" cy="1800000"/>
          </a:xfrm>
          <a:prstGeom prst="rect">
            <a:avLst/>
          </a:prstGeom>
          <a:noFill/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B0D3C09-2F98-1ED1-2CC3-3D82C81716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64" y="3856914"/>
            <a:ext cx="3200000" cy="1800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C97108F-C86F-A6DB-8BC5-5324BFE817F4}"/>
              </a:ext>
            </a:extLst>
          </p:cNvPr>
          <p:cNvSpPr/>
          <p:nvPr/>
        </p:nvSpPr>
        <p:spPr>
          <a:xfrm>
            <a:off x="87709" y="1471358"/>
            <a:ext cx="88736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err="1">
                <a:solidFill>
                  <a:srgbClr val="FFFF00"/>
                </a:solidFill>
                <a:latin typeface="Arial" pitchFamily="34" charset="0"/>
              </a:rPr>
              <a:t>Shiquanhe</a:t>
            </a:r>
            <a:r>
              <a:rPr lang="en-US" altLang="zh-CN" sz="1600" dirty="0">
                <a:solidFill>
                  <a:srgbClr val="FFFF00"/>
                </a:solidFill>
                <a:latin typeface="Arial" pitchFamily="34" charset="0"/>
              </a:rPr>
              <a:t>, nearby city                                 Ali airport                              Night-sky Park</a:t>
            </a:r>
          </a:p>
        </p:txBody>
      </p:sp>
      <p:sp>
        <p:nvSpPr>
          <p:cNvPr id="9" name="标题 28">
            <a:extLst>
              <a:ext uri="{FF2B5EF4-FFF2-40B4-BE49-F238E27FC236}">
                <a16:creationId xmlns:a16="http://schemas.microsoft.com/office/drawing/2014/main" id="{23147707-8D0B-2C59-88E2-9088C60951FB}"/>
              </a:ext>
            </a:extLst>
          </p:cNvPr>
          <p:cNvSpPr txBox="1">
            <a:spLocks/>
          </p:cNvSpPr>
          <p:nvPr/>
        </p:nvSpPr>
        <p:spPr bwMode="auto">
          <a:xfrm>
            <a:off x="720000" y="360000"/>
            <a:ext cx="7524408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2400" b="1" dirty="0">
                <a:solidFill>
                  <a:srgbClr val="FF9933"/>
                </a:solidFill>
                <a:effectLst/>
                <a:latin typeface="+mn-lt"/>
                <a:ea typeface="仿宋" pitchFamily="49" charset="-122"/>
                <a:cs typeface="+mn-cs"/>
              </a:rPr>
              <a:t>- Infrastructure and facilities</a:t>
            </a:r>
            <a:endParaRPr lang="zh-CN" altLang="en-US" sz="2400" b="1" dirty="0">
              <a:solidFill>
                <a:srgbClr val="FF9933"/>
              </a:solidFill>
              <a:effectLst/>
              <a:latin typeface="+mn-lt"/>
              <a:ea typeface="仿宋" pitchFamily="49" charset="-122"/>
              <a:cs typeface="+mn-cs"/>
            </a:endParaRPr>
          </a:p>
        </p:txBody>
      </p:sp>
      <p:sp>
        <p:nvSpPr>
          <p:cNvPr id="10" name="矩形 98">
            <a:extLst>
              <a:ext uri="{FF2B5EF4-FFF2-40B4-BE49-F238E27FC236}">
                <a16:creationId xmlns:a16="http://schemas.microsoft.com/office/drawing/2014/main" id="{F45433F5-EC1F-E1D6-69B0-771CB14F6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020" y="5656914"/>
            <a:ext cx="84216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4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127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i="1" dirty="0">
                <a:solidFill>
                  <a:srgbClr val="FFFF00"/>
                </a:solidFill>
                <a:latin typeface="+mj-lt"/>
              </a:rPr>
              <a:t>Road and electric power construction to the ridges A, B, and peak C1</a:t>
            </a:r>
          </a:p>
        </p:txBody>
      </p:sp>
    </p:spTree>
    <p:extLst>
      <p:ext uri="{BB962C8B-B14F-4D97-AF65-F5344CB8AC3E}">
        <p14:creationId xmlns:p14="http://schemas.microsoft.com/office/powerpoint/2010/main" val="7249226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6043C8F-6CF1-D11E-48E4-18C4AFBD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642" y="1393392"/>
            <a:ext cx="3240862" cy="3907815"/>
          </a:xfrm>
          <a:prstGeom prst="rect">
            <a:avLst/>
          </a:prstGeom>
        </p:spPr>
      </p:pic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35496" y="1350554"/>
            <a:ext cx="56166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buNone/>
            </a:pPr>
            <a:r>
              <a:rPr lang="en-US" altLang="zh-CN" sz="1600" dirty="0">
                <a:solidFill>
                  <a:srgbClr val="FFFF00"/>
                </a:solidFill>
                <a:latin typeface="+mj-lt"/>
                <a:ea typeface="黑体" pitchFamily="49" charset="-122"/>
              </a:rPr>
              <a:t>Quantum teleportation  </a:t>
            </a:r>
            <a:r>
              <a:rPr lang="zh-CN" altLang="en-US" sz="1600" dirty="0">
                <a:solidFill>
                  <a:srgbClr val="FFFF00"/>
                </a:solidFill>
                <a:latin typeface="+mj-lt"/>
                <a:ea typeface="黑体" pitchFamily="49" charset="-122"/>
              </a:rPr>
              <a:t>    </a:t>
            </a:r>
            <a:r>
              <a:rPr lang="en-US" altLang="zh-CN" sz="1600" dirty="0" err="1">
                <a:solidFill>
                  <a:srgbClr val="FFFF00"/>
                </a:solidFill>
                <a:latin typeface="+mj-lt"/>
                <a:ea typeface="黑体" pitchFamily="49" charset="-122"/>
              </a:rPr>
              <a:t>HinOTORI</a:t>
            </a:r>
            <a:r>
              <a:rPr lang="en-US" altLang="zh-CN" sz="1600" dirty="0">
                <a:solidFill>
                  <a:srgbClr val="FFFF00"/>
                </a:solidFill>
                <a:latin typeface="+mj-lt"/>
                <a:ea typeface="黑体" pitchFamily="49" charset="-122"/>
              </a:rPr>
              <a:t>          </a:t>
            </a:r>
            <a:r>
              <a:rPr lang="en-US" altLang="zh-CN" sz="1600" dirty="0">
                <a:solidFill>
                  <a:srgbClr val="FFFF00"/>
                </a:solidFill>
                <a:latin typeface="+mj-lt"/>
                <a:ea typeface="+mn-ea"/>
              </a:rPr>
              <a:t>LCOGT</a:t>
            </a:r>
            <a:r>
              <a:rPr lang="zh-CN" altLang="en-US" sz="1600" dirty="0">
                <a:solidFill>
                  <a:srgbClr val="FFFF00"/>
                </a:solidFill>
                <a:latin typeface="+mj-lt"/>
                <a:ea typeface="+mn-ea"/>
              </a:rPr>
              <a:t> </a:t>
            </a:r>
            <a:r>
              <a:rPr lang="en-US" altLang="zh-CN" sz="1600" dirty="0">
                <a:solidFill>
                  <a:srgbClr val="FFFF00"/>
                </a:solidFill>
                <a:latin typeface="+mj-lt"/>
                <a:ea typeface="+mn-ea"/>
              </a:rPr>
              <a:t>Ali-knot</a:t>
            </a:r>
            <a:endParaRPr lang="en-US" altLang="zh-CN" sz="1600" dirty="0">
              <a:solidFill>
                <a:srgbClr val="FFFF00"/>
              </a:solidFill>
              <a:latin typeface="+mj-lt"/>
              <a:ea typeface="黑体" pitchFamily="49" charset="-122"/>
            </a:endParaRPr>
          </a:p>
        </p:txBody>
      </p:sp>
      <p:sp>
        <p:nvSpPr>
          <p:cNvPr id="2" name="标题 28">
            <a:extLst>
              <a:ext uri="{FF2B5EF4-FFF2-40B4-BE49-F238E27FC236}">
                <a16:creationId xmlns:a16="http://schemas.microsoft.com/office/drawing/2014/main" id="{A51593F4-242B-9FBA-37D0-13E5C890A0D6}"/>
              </a:ext>
            </a:extLst>
          </p:cNvPr>
          <p:cNvSpPr txBox="1">
            <a:spLocks/>
          </p:cNvSpPr>
          <p:nvPr/>
        </p:nvSpPr>
        <p:spPr bwMode="auto">
          <a:xfrm>
            <a:off x="720000" y="360000"/>
            <a:ext cx="7524408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2400" b="1" dirty="0">
                <a:solidFill>
                  <a:srgbClr val="FF9933"/>
                </a:solidFill>
                <a:effectLst/>
                <a:latin typeface="+mn-lt"/>
                <a:ea typeface="仿宋" pitchFamily="49" charset="-122"/>
                <a:cs typeface="+mn-cs"/>
              </a:rPr>
              <a:t>- Infrastructure and facilities</a:t>
            </a:r>
            <a:endParaRPr lang="zh-CN" altLang="en-US" sz="2400" b="1" dirty="0">
              <a:solidFill>
                <a:srgbClr val="FF9933"/>
              </a:solidFill>
              <a:effectLst/>
              <a:latin typeface="+mn-lt"/>
              <a:ea typeface="仿宋" pitchFamily="49" charset="-122"/>
              <a:cs typeface="+mn-cs"/>
            </a:endParaRPr>
          </a:p>
        </p:txBody>
      </p:sp>
      <p:pic>
        <p:nvPicPr>
          <p:cNvPr id="3" name="图片 2" descr="图片包含 户外, 水, 船, 海&#10;&#10;描述已自动生成">
            <a:extLst>
              <a:ext uri="{FF2B5EF4-FFF2-40B4-BE49-F238E27FC236}">
                <a16:creationId xmlns:a16="http://schemas.microsoft.com/office/drawing/2014/main" id="{9C66D1F1-3171-8E46-FEF5-68A79527D8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08" y="4809115"/>
            <a:ext cx="2879960" cy="1619978"/>
          </a:xfrm>
          <a:prstGeom prst="rect">
            <a:avLst/>
          </a:prstGeom>
        </p:spPr>
      </p:pic>
      <p:pic>
        <p:nvPicPr>
          <p:cNvPr id="4" name="图片 3" descr="雪山山顶&#10;&#10;描述已自动生成">
            <a:extLst>
              <a:ext uri="{FF2B5EF4-FFF2-40B4-BE49-F238E27FC236}">
                <a16:creationId xmlns:a16="http://schemas.microsoft.com/office/drawing/2014/main" id="{37F6D671-1FD7-4D19-EDAC-62158A2A8F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73" y="4509120"/>
            <a:ext cx="2879959" cy="1919973"/>
          </a:xfrm>
          <a:prstGeom prst="rect">
            <a:avLst/>
          </a:prstGeom>
        </p:spPr>
      </p:pic>
      <p:pic>
        <p:nvPicPr>
          <p:cNvPr id="18" name="图片 17" descr="P80512-200458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806863"/>
            <a:ext cx="1881881" cy="240196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D862CB0-9AE2-FB9E-7B5B-7494952E32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40" y="1815472"/>
            <a:ext cx="1855572" cy="2412244"/>
          </a:xfrm>
          <a:prstGeom prst="rect">
            <a:avLst/>
          </a:prstGeom>
        </p:spPr>
      </p:pic>
      <p:pic>
        <p:nvPicPr>
          <p:cNvPr id="20" name="图片 48">
            <a:extLst>
              <a:ext uri="{FF2B5EF4-FFF2-40B4-BE49-F238E27FC236}">
                <a16:creationId xmlns:a16="http://schemas.microsoft.com/office/drawing/2014/main" id="{4D8107F6-D9D7-2CF4-AD7E-BBA04E49A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136" y="1828472"/>
            <a:ext cx="1800000" cy="239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40C7614-07C0-C839-0352-15A328EAD43C}"/>
              </a:ext>
            </a:extLst>
          </p:cNvPr>
          <p:cNvSpPr txBox="1"/>
          <p:nvPr/>
        </p:nvSpPr>
        <p:spPr>
          <a:xfrm>
            <a:off x="1035140" y="4528011"/>
            <a:ext cx="1963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zh-CN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黑体" pitchFamily="49" charset="-122"/>
              </a:rPr>
              <a:t>GW detection, B1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0030015-3006-E960-F52F-D5DEA25A80DC}"/>
              </a:ext>
            </a:extLst>
          </p:cNvPr>
          <p:cNvSpPr txBox="1"/>
          <p:nvPr/>
        </p:nvSpPr>
        <p:spPr>
          <a:xfrm>
            <a:off x="3865539" y="4477789"/>
            <a:ext cx="1800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黑体" pitchFamily="49" charset="-122"/>
              </a:rPr>
              <a:t>space debris, C1</a:t>
            </a:r>
            <a:endParaRPr lang="zh-CN" altLang="en-US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矩形 2"/>
          <p:cNvSpPr>
            <a:spLocks noChangeArrowheads="1"/>
          </p:cNvSpPr>
          <p:nvPr/>
        </p:nvSpPr>
        <p:spPr bwMode="auto">
          <a:xfrm>
            <a:off x="7236296" y="1772816"/>
            <a:ext cx="14267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200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Photometry Array by Yunnan Univ.</a:t>
            </a:r>
            <a:endParaRPr lang="zh-CN" altLang="en-US" sz="1200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矩形 2"/>
          <p:cNvSpPr>
            <a:spLocks noChangeArrowheads="1"/>
          </p:cNvSpPr>
          <p:nvPr/>
        </p:nvSpPr>
        <p:spPr bwMode="auto">
          <a:xfrm>
            <a:off x="7236296" y="2780928"/>
            <a:ext cx="15890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Time-domain Obs.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of Nanjing Univ.</a:t>
            </a:r>
            <a:endParaRPr lang="zh-CN" altLang="en-US" sz="1400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矩形 2">
            <a:extLst>
              <a:ext uri="{FF2B5EF4-FFF2-40B4-BE49-F238E27FC236}">
                <a16:creationId xmlns:a16="http://schemas.microsoft.com/office/drawing/2014/main" id="{58821C5A-2A36-9670-B437-0D5687006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336" y="3697868"/>
            <a:ext cx="15170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Satellite </a:t>
            </a:r>
            <a:r>
              <a:rPr lang="en-US" altLang="zh-CN" sz="1400" dirty="0" err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Commun.of</a:t>
            </a:r>
            <a:r>
              <a:rPr lang="en-US" altLang="zh-CN" sz="1400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1400" dirty="0" err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Hualu</a:t>
            </a:r>
            <a:endParaRPr lang="zh-CN" altLang="en-US" sz="1400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TextBox 29">
            <a:extLst>
              <a:ext uri="{FF2B5EF4-FFF2-40B4-BE49-F238E27FC236}">
                <a16:creationId xmlns:a16="http://schemas.microsoft.com/office/drawing/2014/main" id="{764D5FDC-A6B4-2732-BC22-C4310671F0BD}"/>
              </a:ext>
            </a:extLst>
          </p:cNvPr>
          <p:cNvSpPr txBox="1"/>
          <p:nvPr/>
        </p:nvSpPr>
        <p:spPr>
          <a:xfrm>
            <a:off x="6317229" y="5445224"/>
            <a:ext cx="27397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  <a:latin typeface="+mn-lt"/>
                <a:ea typeface="+mn-ea"/>
              </a:rPr>
              <a:t>+ 50 / 70 /80cm Telescopes of </a:t>
            </a:r>
          </a:p>
          <a:p>
            <a:r>
              <a:rPr lang="en-US" sz="1600" b="1" dirty="0">
                <a:solidFill>
                  <a:srgbClr val="FFFF00"/>
                </a:solidFill>
                <a:latin typeface="+mn-lt"/>
                <a:ea typeface="+mn-ea"/>
              </a:rPr>
              <a:t>- Beijing Planetarium, </a:t>
            </a:r>
          </a:p>
          <a:p>
            <a:r>
              <a:rPr lang="en-US" sz="1600" b="1" dirty="0">
                <a:solidFill>
                  <a:srgbClr val="FFFF00"/>
                </a:solidFill>
                <a:latin typeface="+mn-lt"/>
                <a:ea typeface="+mn-ea"/>
              </a:rPr>
              <a:t>- CAST Science Museum,</a:t>
            </a:r>
          </a:p>
          <a:p>
            <a:r>
              <a:rPr lang="en-US" sz="1600" b="1" dirty="0">
                <a:solidFill>
                  <a:srgbClr val="FFFF00"/>
                </a:solidFill>
                <a:latin typeface="+mn-lt"/>
                <a:ea typeface="+mn-ea"/>
              </a:rPr>
              <a:t>- Northern Corona Obs. </a:t>
            </a:r>
          </a:p>
        </p:txBody>
      </p:sp>
    </p:spTree>
    <p:extLst>
      <p:ext uri="{BB962C8B-B14F-4D97-AF65-F5344CB8AC3E}">
        <p14:creationId xmlns:p14="http://schemas.microsoft.com/office/powerpoint/2010/main" val="24531290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5" descr="人站在山上&#10;&#10;描述已自动生成">
            <a:extLst>
              <a:ext uri="{FF2B5EF4-FFF2-40B4-BE49-F238E27FC236}">
                <a16:creationId xmlns:a16="http://schemas.microsoft.com/office/drawing/2014/main" id="{EBC93CE2-6832-0A6D-78B3-99E5BECEB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468" y="2801823"/>
            <a:ext cx="4216020" cy="210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6" descr="山上的岩石&#10;&#10;描述已自动生成">
            <a:extLst>
              <a:ext uri="{FF2B5EF4-FFF2-40B4-BE49-F238E27FC236}">
                <a16:creationId xmlns:a16="http://schemas.microsoft.com/office/drawing/2014/main" id="{61D598DF-AC8A-0AA1-5CBF-3290B29EB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468" y="4969202"/>
            <a:ext cx="2075160" cy="155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21" descr="沙漠中的风景&#10;&#10;中度可信度描述已自动生成">
            <a:extLst>
              <a:ext uri="{FF2B5EF4-FFF2-40B4-BE49-F238E27FC236}">
                <a16:creationId xmlns:a16="http://schemas.microsoft.com/office/drawing/2014/main" id="{5C99AB8D-4903-A39E-E2F3-EA70F4DB0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411" y="4969202"/>
            <a:ext cx="2076077" cy="155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标题 28">
            <a:extLst>
              <a:ext uri="{FF2B5EF4-FFF2-40B4-BE49-F238E27FC236}">
                <a16:creationId xmlns:a16="http://schemas.microsoft.com/office/drawing/2014/main" id="{B742DA01-18B7-77F2-EF11-C9E2ADB9DB7B}"/>
              </a:ext>
            </a:extLst>
          </p:cNvPr>
          <p:cNvSpPr txBox="1">
            <a:spLocks/>
          </p:cNvSpPr>
          <p:nvPr/>
        </p:nvSpPr>
        <p:spPr bwMode="auto">
          <a:xfrm>
            <a:off x="720000" y="360000"/>
            <a:ext cx="7524408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2400" b="1" dirty="0">
                <a:solidFill>
                  <a:srgbClr val="FF9933"/>
                </a:solidFill>
                <a:effectLst/>
                <a:latin typeface="+mn-lt"/>
                <a:ea typeface="仿宋" pitchFamily="49" charset="-122"/>
                <a:cs typeface="+mn-cs"/>
              </a:rPr>
              <a:t>- Further work</a:t>
            </a:r>
            <a:endParaRPr lang="zh-CN" altLang="en-US" sz="2400" b="1" dirty="0">
              <a:solidFill>
                <a:srgbClr val="FF9933"/>
              </a:solidFill>
              <a:effectLst/>
              <a:latin typeface="+mn-lt"/>
              <a:ea typeface="仿宋" pitchFamily="49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AF98086-8FD9-F205-2097-CD12E65A11A0}"/>
              </a:ext>
            </a:extLst>
          </p:cNvPr>
          <p:cNvSpPr txBox="1"/>
          <p:nvPr/>
        </p:nvSpPr>
        <p:spPr>
          <a:xfrm>
            <a:off x="611560" y="1014050"/>
            <a:ext cx="82089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000" u="sng" dirty="0">
                <a:solidFill>
                  <a:srgbClr val="FFFF00"/>
                </a:solidFill>
              </a:rPr>
              <a:t>Measurement of the C</a:t>
            </a:r>
            <a:r>
              <a:rPr lang="en-US" altLang="zh-CN" sz="2000" u="sng" baseline="-25000" dirty="0">
                <a:solidFill>
                  <a:srgbClr val="FFFF00"/>
                </a:solidFill>
              </a:rPr>
              <a:t>n</a:t>
            </a:r>
            <a:r>
              <a:rPr lang="en-US" altLang="zh-CN" sz="2000" u="sng" baseline="30000" dirty="0">
                <a:solidFill>
                  <a:srgbClr val="FFFF00"/>
                </a:solidFill>
              </a:rPr>
              <a:t>2</a:t>
            </a:r>
            <a:r>
              <a:rPr lang="en-US" altLang="zh-CN" sz="2000" u="sng" dirty="0">
                <a:solidFill>
                  <a:srgbClr val="FFFF00"/>
                </a:solidFill>
              </a:rPr>
              <a:t> profiles in surface layer</a:t>
            </a:r>
            <a:r>
              <a:rPr lang="en-US" altLang="zh-CN" sz="2000" dirty="0">
                <a:solidFill>
                  <a:srgbClr val="FFFF00"/>
                </a:solidFill>
              </a:rPr>
              <a:t>, to improve  understanding for the WRF local model;</a:t>
            </a:r>
          </a:p>
          <a:p>
            <a:pPr marL="342900" indent="-34290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zh-CN" sz="2000" dirty="0">
              <a:solidFill>
                <a:srgbClr val="FFFF00"/>
              </a:solidFill>
            </a:endParaRPr>
          </a:p>
          <a:p>
            <a:pPr marL="342900" indent="-34290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000" u="sng" dirty="0">
                <a:solidFill>
                  <a:srgbClr val="FFFF00"/>
                </a:solidFill>
              </a:rPr>
              <a:t>Construction of</a:t>
            </a:r>
            <a:r>
              <a:rPr lang="zh-CN" altLang="en-US" sz="2000" u="sng" dirty="0">
                <a:solidFill>
                  <a:srgbClr val="FFFF00"/>
                </a:solidFill>
              </a:rPr>
              <a:t> </a:t>
            </a:r>
            <a:r>
              <a:rPr lang="en-US" altLang="zh-CN" sz="2000" u="sng" dirty="0">
                <a:solidFill>
                  <a:srgbClr val="FFFF00"/>
                </a:solidFill>
              </a:rPr>
              <a:t>the</a:t>
            </a:r>
            <a:r>
              <a:rPr lang="zh-CN" altLang="en-US" sz="2000" u="sng" dirty="0">
                <a:solidFill>
                  <a:srgbClr val="FFFF00"/>
                </a:solidFill>
              </a:rPr>
              <a:t> </a:t>
            </a:r>
            <a:r>
              <a:rPr lang="en-US" altLang="zh-CN" sz="2000" u="sng" dirty="0">
                <a:solidFill>
                  <a:srgbClr val="FFFF00"/>
                </a:solidFill>
              </a:rPr>
              <a:t>promising </a:t>
            </a:r>
            <a:r>
              <a:rPr lang="zh-CN" altLang="en-US" sz="2000" u="sng" dirty="0">
                <a:solidFill>
                  <a:srgbClr val="FFFF00"/>
                </a:solidFill>
              </a:rPr>
              <a:t>6000</a:t>
            </a:r>
            <a:r>
              <a:rPr lang="en-US" altLang="zh-CN" sz="2000" u="sng" dirty="0">
                <a:solidFill>
                  <a:srgbClr val="FFFF00"/>
                </a:solidFill>
              </a:rPr>
              <a:t>m platform</a:t>
            </a:r>
            <a:r>
              <a:rPr lang="zh-CN" altLang="en-US" sz="2000" dirty="0">
                <a:solidFill>
                  <a:srgbClr val="FFFF00"/>
                </a:solidFill>
              </a:rPr>
              <a:t>, to meet the </a:t>
            </a:r>
            <a:r>
              <a:rPr lang="en-US" altLang="zh-CN" sz="2000" dirty="0">
                <a:solidFill>
                  <a:srgbClr val="FFFF00"/>
                </a:solidFill>
              </a:rPr>
              <a:t>requirement</a:t>
            </a:r>
            <a:r>
              <a:rPr lang="zh-CN" altLang="en-US" sz="2000" dirty="0">
                <a:solidFill>
                  <a:srgbClr val="FFFF00"/>
                </a:solidFill>
              </a:rPr>
              <a:t> </a:t>
            </a:r>
            <a:r>
              <a:rPr lang="en-US" altLang="zh-CN" sz="2000" dirty="0">
                <a:solidFill>
                  <a:srgbClr val="FFFF00"/>
                </a:solidFill>
              </a:rPr>
              <a:t>of</a:t>
            </a:r>
            <a:r>
              <a:rPr lang="zh-CN" altLang="en-US" sz="2000" dirty="0">
                <a:solidFill>
                  <a:srgbClr val="FFFF00"/>
                </a:solidFill>
              </a:rPr>
              <a:t> higher altitude sites</a:t>
            </a:r>
            <a:r>
              <a:rPr lang="en-US" altLang="zh-CN" sz="2000" dirty="0">
                <a:solidFill>
                  <a:srgbClr val="FFFF00"/>
                </a:solidFill>
              </a:rPr>
              <a:t>.  </a:t>
            </a:r>
          </a:p>
        </p:txBody>
      </p:sp>
      <p:pic>
        <p:nvPicPr>
          <p:cNvPr id="9" name="图片 8" descr="图片包含 户外, 飞行, 蓝色, 飞机&#10;&#10;描述已自动生成">
            <a:extLst>
              <a:ext uri="{FF2B5EF4-FFF2-40B4-BE49-F238E27FC236}">
                <a16:creationId xmlns:a16="http://schemas.microsoft.com/office/drawing/2014/main" id="{A371F213-E243-0C16-CFF2-330F328884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879" y="2794143"/>
            <a:ext cx="1641600" cy="2189227"/>
          </a:xfrm>
          <a:prstGeom prst="rect">
            <a:avLst/>
          </a:prstGeom>
        </p:spPr>
      </p:pic>
      <p:pic>
        <p:nvPicPr>
          <p:cNvPr id="11" name="图片 10" descr="山上的城堡&#10;&#10;中度可信度描述已自动生成">
            <a:extLst>
              <a:ext uri="{FF2B5EF4-FFF2-40B4-BE49-F238E27FC236}">
                <a16:creationId xmlns:a16="http://schemas.microsoft.com/office/drawing/2014/main" id="{F0FDA312-82C8-A8D4-1BB5-52FC6622A1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04" y="2780928"/>
            <a:ext cx="2616174" cy="3474604"/>
          </a:xfrm>
          <a:prstGeom prst="rect">
            <a:avLst/>
          </a:prstGeom>
        </p:spPr>
      </p:pic>
      <p:pic>
        <p:nvPicPr>
          <p:cNvPr id="13" name="图片 12" descr="图片包含 户外, 飞行, 蓝色, 风筝&#10;&#10;描述已自动生成">
            <a:extLst>
              <a:ext uri="{FF2B5EF4-FFF2-40B4-BE49-F238E27FC236}">
                <a16:creationId xmlns:a16="http://schemas.microsoft.com/office/drawing/2014/main" id="{95512A62-0F3F-7A94-227C-193E6A2A9F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474" y="4327207"/>
            <a:ext cx="1642526" cy="219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950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95536" y="1052736"/>
            <a:ext cx="84249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srgbClr val="FFFF00"/>
                </a:solidFill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The high-altitude Ali observatory has been identified </a:t>
            </a:r>
            <a:r>
              <a:rPr lang="en-US" altLang="zh-CN" sz="20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through long-term research, including remote study, site campaign and monitoring.</a:t>
            </a:r>
          </a:p>
          <a:p>
            <a:pPr>
              <a:defRPr/>
            </a:pPr>
            <a:endParaRPr lang="en-US" altLang="zh-CN" sz="20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srgbClr val="FFFF00"/>
                </a:solidFill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Ali observatory has excellent atmospheric conditions </a:t>
            </a:r>
            <a:r>
              <a:rPr lang="en-US" altLang="zh-CN" sz="20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for astronomical observations, </a:t>
            </a:r>
            <a:r>
              <a:rPr lang="en-US" altLang="zh-CN" sz="2000" u="sng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with rather good infrastructure and traffic condition</a:t>
            </a:r>
            <a:r>
              <a:rPr lang="en-US" altLang="zh-CN" sz="20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. 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endParaRPr lang="en-US" altLang="zh-CN" sz="2000" dirty="0">
              <a:solidFill>
                <a:srgbClr val="FFFF00"/>
              </a:solidFill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srgbClr val="FFFF00"/>
                </a:solidFill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Ali observatory is also a good platform </a:t>
            </a:r>
            <a:r>
              <a:rPr lang="en-US" altLang="zh-CN" sz="20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for various atmospheric research and equipment development.</a:t>
            </a:r>
          </a:p>
          <a:p>
            <a:pPr>
              <a:defRPr/>
            </a:pPr>
            <a:endParaRPr lang="en-US" altLang="zh-CN" sz="2000" dirty="0">
              <a:solidFill>
                <a:srgbClr val="FFFF00"/>
              </a:solidFill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srgbClr val="FFFF00"/>
                </a:solidFill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Site testing campaign and site development are continuously ongoing at Ali observatory, </a:t>
            </a:r>
            <a:r>
              <a:rPr lang="en-US" altLang="zh-CN" sz="20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and </a:t>
            </a:r>
            <a:r>
              <a:rPr lang="en-US" altLang="zh-CN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any cooperations taking the site advantages </a:t>
            </a:r>
            <a:r>
              <a:rPr lang="en-US" altLang="zh-CN" sz="2000" u="sng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are very much welcome</a:t>
            </a:r>
            <a:r>
              <a:rPr lang="en-US" altLang="zh-CN" sz="20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. 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endParaRPr lang="en-US" altLang="zh-CN" sz="2000" dirty="0">
              <a:solidFill>
                <a:srgbClr val="FFFF00"/>
              </a:solidFill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defRPr/>
            </a:pPr>
            <a:r>
              <a:rPr lang="en-US" altLang="zh-CN" sz="2000" dirty="0">
                <a:solidFill>
                  <a:srgbClr val="FFFF00"/>
                </a:solidFill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2214563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zh-CN" altLang="en-US" sz="4800" dirty="0">
              <a:solidFill>
                <a:srgbClr val="FF0000"/>
              </a:solidFill>
              <a:latin typeface="+mj-lt"/>
              <a:ea typeface="华文行楷" pitchFamily="2" charset="-122"/>
            </a:endParaRPr>
          </a:p>
          <a:p>
            <a:pPr algn="ctr">
              <a:defRPr/>
            </a:pPr>
            <a:endParaRPr lang="en-US" altLang="zh-CN" sz="4000" dirty="0">
              <a:solidFill>
                <a:srgbClr val="FF0000"/>
              </a:solidFill>
              <a:ea typeface="华文行楷" pitchFamily="2" charset="-122"/>
            </a:endParaRPr>
          </a:p>
        </p:txBody>
      </p:sp>
      <p:sp>
        <p:nvSpPr>
          <p:cNvPr id="2" name="Rectangle 15">
            <a:extLst>
              <a:ext uri="{FF2B5EF4-FFF2-40B4-BE49-F238E27FC236}">
                <a16:creationId xmlns:a16="http://schemas.microsoft.com/office/drawing/2014/main" id="{E6332E5E-15C2-2720-9FFA-21A2D9415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0" y="360000"/>
            <a:ext cx="56521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zh-CN" sz="2400" b="1" dirty="0">
                <a:solidFill>
                  <a:srgbClr val="FF9900"/>
                </a:solidFill>
                <a:latin typeface="+mn-lt"/>
                <a:ea typeface="黑体" pitchFamily="49" charset="-122"/>
              </a:rPr>
              <a:t>- summary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FBAC7CF-D3D5-558E-234B-A00176DCE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1917" y="5300291"/>
            <a:ext cx="31318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Thank you. </a:t>
            </a:r>
          </a:p>
        </p:txBody>
      </p:sp>
    </p:spTree>
    <p:extLst>
      <p:ext uri="{BB962C8B-B14F-4D97-AF65-F5344CB8AC3E}">
        <p14:creationId xmlns:p14="http://schemas.microsoft.com/office/powerpoint/2010/main" val="328642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6DC7B37-0496-6568-5D0B-581D3308C09E}"/>
              </a:ext>
            </a:extLst>
          </p:cNvPr>
          <p:cNvSpPr txBox="1"/>
          <p:nvPr/>
        </p:nvSpPr>
        <p:spPr>
          <a:xfrm>
            <a:off x="899592" y="1916832"/>
            <a:ext cx="7848872" cy="260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800" b="1" dirty="0">
                <a:solidFill>
                  <a:srgbClr val="FFC000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I.  Introduction 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800" dirty="0">
                <a:solidFill>
                  <a:srgbClr val="FF0000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Atmospheric effects on astronomical observations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800" dirty="0">
                <a:solidFill>
                  <a:srgbClr val="FFFF00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Advantages of high-altitude sites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800" dirty="0">
                <a:solidFill>
                  <a:srgbClr val="FFFF00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Site survey in west China </a:t>
            </a:r>
          </a:p>
        </p:txBody>
      </p:sp>
    </p:spTree>
    <p:extLst>
      <p:ext uri="{BB962C8B-B14F-4D97-AF65-F5344CB8AC3E}">
        <p14:creationId xmlns:p14="http://schemas.microsoft.com/office/powerpoint/2010/main" val="3205226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6" name="Rectangle 4">
            <a:extLst>
              <a:ext uri="{FF2B5EF4-FFF2-40B4-BE49-F238E27FC236}">
                <a16:creationId xmlns:a16="http://schemas.microsoft.com/office/drawing/2014/main" id="{12FBC354-7511-AB0E-D60D-491E9C5B1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0" y="360000"/>
            <a:ext cx="32382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黑体" panose="02010609060101010101" pitchFamily="49" charset="-122"/>
              </a:rPr>
              <a:t>- Astronomical</a:t>
            </a:r>
            <a:r>
              <a:rPr lang="zh-CN" altLang="en-US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黑体" panose="02010609060101010101" pitchFamily="49" charset="-122"/>
              </a:rPr>
              <a:t>Climate</a:t>
            </a:r>
            <a:endParaRPr lang="zh-CN" altLang="en-US" b="1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黑体" panose="02010609060101010101" pitchFamily="49" charset="-122"/>
            </a:endParaRPr>
          </a:p>
        </p:txBody>
      </p:sp>
      <p:pic>
        <p:nvPicPr>
          <p:cNvPr id="264197" name="Picture 5">
            <a:extLst>
              <a:ext uri="{FF2B5EF4-FFF2-40B4-BE49-F238E27FC236}">
                <a16:creationId xmlns:a16="http://schemas.microsoft.com/office/drawing/2014/main" id="{2B8F0F61-8077-88C1-2220-D941A4BCB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12776"/>
            <a:ext cx="756285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4198" name="Rectangle 6">
            <a:extLst>
              <a:ext uri="{FF2B5EF4-FFF2-40B4-BE49-F238E27FC236}">
                <a16:creationId xmlns:a16="http://schemas.microsoft.com/office/drawing/2014/main" id="{1FA4F89A-C10E-664B-E7F0-8DD80914E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5484" y="828001"/>
            <a:ext cx="56949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FF00"/>
                </a:solidFill>
              </a:rPr>
              <a:t>Solar radiation, </a:t>
            </a:r>
            <a:r>
              <a:rPr lang="en-US" altLang="zh-CN" sz="1600" b="1" dirty="0" err="1">
                <a:solidFill>
                  <a:srgbClr val="FFFF00"/>
                </a:solidFill>
              </a:rPr>
              <a:t>atmosph</a:t>
            </a:r>
            <a:r>
              <a:rPr lang="en-US" altLang="zh-CN" sz="1600" b="1" dirty="0">
                <a:solidFill>
                  <a:srgbClr val="FFFF00"/>
                </a:solidFill>
              </a:rPr>
              <a:t>. circulation, </a:t>
            </a:r>
          </a:p>
          <a:p>
            <a:r>
              <a:rPr lang="en-US" altLang="zh-CN" sz="1600" b="1" dirty="0">
                <a:solidFill>
                  <a:srgbClr val="FFFF00"/>
                </a:solidFill>
              </a:rPr>
              <a:t>land sea </a:t>
            </a:r>
            <a:r>
              <a:rPr lang="en-US" altLang="zh-CN" sz="1600" b="1" dirty="0" err="1">
                <a:solidFill>
                  <a:srgbClr val="FFFF00"/>
                </a:solidFill>
              </a:rPr>
              <a:t>distrib</a:t>
            </a:r>
            <a:r>
              <a:rPr lang="en-US" altLang="zh-CN" sz="1600" b="1" dirty="0">
                <a:solidFill>
                  <a:srgbClr val="FFFF00"/>
                </a:solidFill>
              </a:rPr>
              <a:t>., ocean currents, high-altitude terrain</a:t>
            </a:r>
          </a:p>
        </p:txBody>
      </p:sp>
      <p:sp>
        <p:nvSpPr>
          <p:cNvPr id="264199" name="Rectangle 7">
            <a:extLst>
              <a:ext uri="{FF2B5EF4-FFF2-40B4-BE49-F238E27FC236}">
                <a16:creationId xmlns:a16="http://schemas.microsoft.com/office/drawing/2014/main" id="{ED10F412-81C7-C014-A1F0-B47652B28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900363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hlink"/>
                </a:solidFill>
              </a:rPr>
              <a:t>⊙</a:t>
            </a:r>
          </a:p>
        </p:txBody>
      </p:sp>
      <p:sp>
        <p:nvSpPr>
          <p:cNvPr id="264200" name="Rectangle 8">
            <a:extLst>
              <a:ext uri="{FF2B5EF4-FFF2-40B4-BE49-F238E27FC236}">
                <a16:creationId xmlns:a16="http://schemas.microsoft.com/office/drawing/2014/main" id="{F245F999-BC01-7C28-18F5-2F40CBD3D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3043238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hlink"/>
                </a:solidFill>
              </a:rPr>
              <a:t>⊙</a:t>
            </a:r>
          </a:p>
        </p:txBody>
      </p:sp>
      <p:sp>
        <p:nvSpPr>
          <p:cNvPr id="264201" name="Rectangle 9">
            <a:extLst>
              <a:ext uri="{FF2B5EF4-FFF2-40B4-BE49-F238E27FC236}">
                <a16:creationId xmlns:a16="http://schemas.microsoft.com/office/drawing/2014/main" id="{1E1B0AD3-1C79-6E79-B0F9-3A7AFA564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3357563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hlink"/>
                </a:solidFill>
              </a:rPr>
              <a:t>⊙</a:t>
            </a:r>
          </a:p>
        </p:txBody>
      </p:sp>
      <p:sp>
        <p:nvSpPr>
          <p:cNvPr id="264202" name="Rectangle 10">
            <a:extLst>
              <a:ext uri="{FF2B5EF4-FFF2-40B4-BE49-F238E27FC236}">
                <a16:creationId xmlns:a16="http://schemas.microsoft.com/office/drawing/2014/main" id="{4E7DE727-C57E-2C02-674C-3E4E938DA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2950" y="4581525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hlink"/>
                </a:solidFill>
              </a:rPr>
              <a:t>⊙</a:t>
            </a:r>
          </a:p>
        </p:txBody>
      </p:sp>
      <p:sp>
        <p:nvSpPr>
          <p:cNvPr id="264203" name="Rectangle 11">
            <a:extLst>
              <a:ext uri="{FF2B5EF4-FFF2-40B4-BE49-F238E27FC236}">
                <a16:creationId xmlns:a16="http://schemas.microsoft.com/office/drawing/2014/main" id="{0F1E41E2-0222-A6BD-C4BA-E90C01C3D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414" y="4869160"/>
            <a:ext cx="414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800" b="1" dirty="0">
                <a:solidFill>
                  <a:schemeClr val="hlink"/>
                </a:solidFill>
              </a:rPr>
              <a:t>▽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8C31ECA1-E49F-A1B7-3D50-31A7F7DA0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-10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16832"/>
            <a:ext cx="416401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>
            <a:extLst>
              <a:ext uri="{FF2B5EF4-FFF2-40B4-BE49-F238E27FC236}">
                <a16:creationId xmlns:a16="http://schemas.microsoft.com/office/drawing/2014/main" id="{C772178E-4CD6-D105-394D-5954E50FE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1926699"/>
            <a:ext cx="2895600" cy="39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srgbClr val="FF9900"/>
                </a:solidFill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sz="2000" b="1" dirty="0">
                <a:solidFill>
                  <a:srgbClr val="FF9900"/>
                </a:solidFill>
                <a:latin typeface="+mn-lt"/>
                <a:ea typeface="黑体" panose="02010609060101010101" pitchFamily="49" charset="-122"/>
              </a:rPr>
              <a:t>absorption</a:t>
            </a:r>
            <a:endParaRPr lang="en-US" altLang="ja-JP" sz="2000" dirty="0">
              <a:solidFill>
                <a:srgbClr val="FF9900"/>
              </a:solidFill>
              <a:latin typeface="+mn-lt"/>
              <a:ea typeface="黑体" panose="02010609060101010101" pitchFamily="49" charset="-122"/>
            </a:endParaRPr>
          </a:p>
          <a:p>
            <a:pPr lvl="1"/>
            <a:r>
              <a:rPr lang="en-US" altLang="ja-JP" sz="1600" dirty="0">
                <a:latin typeface="+mn-lt"/>
              </a:rPr>
              <a:t>O</a:t>
            </a:r>
            <a:r>
              <a:rPr lang="en-US" altLang="ja-JP" sz="1600" baseline="-25000" dirty="0">
                <a:latin typeface="+mn-lt"/>
              </a:rPr>
              <a:t>2 </a:t>
            </a:r>
            <a:r>
              <a:rPr lang="en-US" altLang="ja-JP" sz="1600" dirty="0">
                <a:latin typeface="+mn-lt"/>
              </a:rPr>
              <a:t>, O</a:t>
            </a:r>
            <a:r>
              <a:rPr lang="en-US" altLang="ja-JP" sz="1600" baseline="-25000" dirty="0">
                <a:latin typeface="+mn-lt"/>
              </a:rPr>
              <a:t>3 </a:t>
            </a:r>
            <a:r>
              <a:rPr lang="zh-CN" altLang="en-US" sz="1600" baseline="-25000" dirty="0">
                <a:latin typeface="+mn-lt"/>
              </a:rPr>
              <a:t> </a:t>
            </a:r>
            <a:r>
              <a:rPr lang="en-US" altLang="zh-CN" sz="1600" dirty="0">
                <a:latin typeface="+mn-lt"/>
              </a:rPr>
              <a:t>in UV, </a:t>
            </a:r>
            <a:r>
              <a:rPr lang="zh-CN" altLang="en-US" sz="1600" dirty="0">
                <a:latin typeface="+mn-lt"/>
              </a:rPr>
              <a:t> </a:t>
            </a:r>
            <a:endParaRPr lang="en-US" altLang="zh-CN" sz="1600" dirty="0">
              <a:latin typeface="+mn-lt"/>
            </a:endParaRPr>
          </a:p>
          <a:p>
            <a:pPr lvl="1"/>
            <a:r>
              <a:rPr lang="en-US" altLang="ja-JP" sz="1600" dirty="0">
                <a:latin typeface="+mn-lt"/>
              </a:rPr>
              <a:t>H</a:t>
            </a:r>
            <a:r>
              <a:rPr lang="en-US" altLang="ja-JP" sz="1600" baseline="-25000" dirty="0">
                <a:latin typeface="+mn-lt"/>
              </a:rPr>
              <a:t>2</a:t>
            </a:r>
            <a:r>
              <a:rPr lang="en-US" altLang="ja-JP" sz="1600" dirty="0">
                <a:latin typeface="+mn-lt"/>
              </a:rPr>
              <a:t>O , CO</a:t>
            </a:r>
            <a:r>
              <a:rPr lang="en-US" altLang="ja-JP" sz="1600" baseline="-25000" dirty="0">
                <a:latin typeface="+mn-lt"/>
              </a:rPr>
              <a:t>2 </a:t>
            </a:r>
            <a:r>
              <a:rPr lang="en-US" altLang="ja-JP" sz="1600" dirty="0">
                <a:latin typeface="+mn-lt"/>
              </a:rPr>
              <a:t>in IR</a:t>
            </a:r>
            <a:endParaRPr lang="en-US" altLang="ja-JP" sz="1600" baseline="-25000" dirty="0">
              <a:latin typeface="+mn-lt"/>
            </a:endParaRPr>
          </a:p>
          <a:p>
            <a:pPr lvl="1"/>
            <a:r>
              <a:rPr lang="en-US" altLang="zh-CN" sz="1600" dirty="0">
                <a:latin typeface="+mn-lt"/>
                <a:ea typeface="黑体" panose="02010609060101010101" pitchFamily="49" charset="-122"/>
              </a:rPr>
              <a:t>particles, </a:t>
            </a:r>
            <a:r>
              <a:rPr lang="en-US" altLang="zh-CN" sz="1600" dirty="0" err="1">
                <a:latin typeface="+mn-lt"/>
                <a:ea typeface="黑体" panose="02010609060101010101" pitchFamily="49" charset="-122"/>
              </a:rPr>
              <a:t>Opt~UV</a:t>
            </a:r>
            <a:endParaRPr lang="ja-JP" altLang="en-US" sz="1600" dirty="0">
              <a:latin typeface="+mn-lt"/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srgbClr val="FF9900"/>
                </a:solidFill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sz="2000" b="1" dirty="0">
                <a:solidFill>
                  <a:srgbClr val="FF9900"/>
                </a:solidFill>
                <a:latin typeface="+mn-lt"/>
                <a:ea typeface="黑体" panose="02010609060101010101" pitchFamily="49" charset="-122"/>
              </a:rPr>
              <a:t>radiation</a:t>
            </a:r>
            <a:r>
              <a:rPr lang="en-US" altLang="zh-CN" sz="1400" b="1" dirty="0">
                <a:solidFill>
                  <a:srgbClr val="FF9900"/>
                </a:solidFill>
                <a:latin typeface="+mn-lt"/>
                <a:ea typeface="黑体" panose="02010609060101010101" pitchFamily="49" charset="-122"/>
              </a:rPr>
              <a:t> &amp;</a:t>
            </a:r>
            <a:r>
              <a:rPr lang="zh-CN" altLang="en-US" sz="1400" b="1" dirty="0">
                <a:solidFill>
                  <a:srgbClr val="FF9900"/>
                </a:solidFill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sz="2000" b="1" dirty="0">
                <a:solidFill>
                  <a:srgbClr val="FF9900"/>
                </a:solidFill>
                <a:latin typeface="+mn-lt"/>
                <a:ea typeface="黑体" panose="02010609060101010101" pitchFamily="49" charset="-122"/>
              </a:rPr>
              <a:t>scattering</a:t>
            </a:r>
            <a:endParaRPr lang="ja-JP" altLang="en-US" sz="2000" dirty="0">
              <a:solidFill>
                <a:srgbClr val="FF9900"/>
              </a:solidFill>
              <a:latin typeface="+mn-lt"/>
              <a:ea typeface="黑体" panose="02010609060101010101" pitchFamily="49" charset="-122"/>
            </a:endParaRPr>
          </a:p>
          <a:p>
            <a:pPr lvl="1">
              <a:buFont typeface="Wingdings" panose="05000000000000000000" pitchFamily="2" charset="2"/>
              <a:buNone/>
            </a:pPr>
            <a:r>
              <a:rPr lang="en-US" altLang="ja-JP" sz="1600" dirty="0">
                <a:latin typeface="+mn-lt"/>
                <a:ea typeface="黑体" panose="02010609060101010101" pitchFamily="49" charset="-122"/>
              </a:rPr>
              <a:t>- upper fluorescence 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ja-JP" sz="1600" dirty="0">
                <a:latin typeface="+mn-lt"/>
                <a:ea typeface="黑体" panose="02010609060101010101" pitchFamily="49" charset="-122"/>
              </a:rPr>
              <a:t>- thermal radiation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ja-JP" sz="1600" dirty="0">
                <a:latin typeface="+mn-lt"/>
                <a:ea typeface="黑体" panose="02010609060101010101" pitchFamily="49" charset="-122"/>
              </a:rPr>
              <a:t>- sunshine/moonlight 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ja-JP" sz="1600" dirty="0">
                <a:latin typeface="+mn-lt"/>
                <a:ea typeface="黑体" panose="02010609060101010101" pitchFamily="49" charset="-122"/>
              </a:rPr>
              <a:t>- ground heat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ja-JP" sz="1600" dirty="0">
                <a:latin typeface="+mn-lt"/>
                <a:ea typeface="黑体" panose="02010609060101010101" pitchFamily="49" charset="-122"/>
              </a:rPr>
              <a:t>- scattering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ja-JP" sz="1600" dirty="0">
                <a:latin typeface="+mn-lt"/>
                <a:ea typeface="黑体" panose="02010609060101010101" pitchFamily="49" charset="-122"/>
              </a:rPr>
              <a:t>- artificial light</a:t>
            </a:r>
            <a:endParaRPr lang="ja-JP" altLang="en-US" sz="1600" dirty="0">
              <a:latin typeface="+mn-lt"/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srgbClr val="FF9900"/>
                </a:solidFill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sz="2000" b="1" dirty="0">
                <a:solidFill>
                  <a:srgbClr val="FF9900"/>
                </a:solidFill>
                <a:latin typeface="+mn-lt"/>
                <a:ea typeface="黑体" panose="02010609060101010101" pitchFamily="49" charset="-122"/>
              </a:rPr>
              <a:t>refraction</a:t>
            </a:r>
            <a:endParaRPr lang="en-US" altLang="ja-JP" sz="2000" b="1" dirty="0">
              <a:solidFill>
                <a:srgbClr val="FF9900"/>
              </a:solidFill>
              <a:latin typeface="+mn-lt"/>
              <a:ea typeface="黑体" panose="02010609060101010101" pitchFamily="49" charset="-122"/>
            </a:endParaRPr>
          </a:p>
          <a:p>
            <a:pPr lvl="1"/>
            <a:r>
              <a:rPr lang="en-US" altLang="zh-CN" sz="1600" dirty="0">
                <a:latin typeface="+mn-lt"/>
                <a:ea typeface="黑体" panose="02010609060101010101" pitchFamily="49" charset="-122"/>
              </a:rPr>
              <a:t>- dispersion</a:t>
            </a:r>
            <a:r>
              <a:rPr lang="zh-CN" altLang="en-US" sz="1600" dirty="0">
                <a:latin typeface="+mn-lt"/>
                <a:ea typeface="黑体" panose="02010609060101010101" pitchFamily="49" charset="-122"/>
              </a:rPr>
              <a:t> </a:t>
            </a:r>
            <a:endParaRPr lang="en-US" altLang="zh-CN" sz="1600" dirty="0">
              <a:latin typeface="+mn-lt"/>
              <a:ea typeface="黑体" panose="02010609060101010101" pitchFamily="49" charset="-122"/>
            </a:endParaRPr>
          </a:p>
          <a:p>
            <a:pPr lvl="1"/>
            <a:r>
              <a:rPr lang="en-US" altLang="ja-JP" sz="1600" dirty="0">
                <a:latin typeface="+mn-lt"/>
                <a:ea typeface="黑体" panose="02010609060101010101" pitchFamily="49" charset="-122"/>
              </a:rPr>
              <a:t>- seeing</a:t>
            </a:r>
            <a:endParaRPr lang="ja-JP" altLang="en-US" sz="1600" dirty="0"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8B1C1558-E1ED-0AA4-CFB5-3DE65641B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0" y="360000"/>
            <a:ext cx="81004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9900"/>
                </a:solidFill>
                <a:latin typeface="+mn-lt"/>
                <a:ea typeface="黑体" panose="02010609060101010101" pitchFamily="49" charset="-122"/>
              </a:rPr>
              <a:t>-</a:t>
            </a:r>
            <a:r>
              <a:rPr lang="zh-CN" altLang="en-US" b="1" dirty="0">
                <a:solidFill>
                  <a:srgbClr val="FF9900"/>
                </a:solidFill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b="1">
                <a:solidFill>
                  <a:srgbClr val="FF9900"/>
                </a:solidFill>
                <a:latin typeface="+mn-lt"/>
                <a:ea typeface="黑体" panose="02010609060101010101" pitchFamily="49" charset="-122"/>
              </a:rPr>
              <a:t>Atmospheric </a:t>
            </a:r>
            <a:r>
              <a:rPr lang="en-US" altLang="zh-CN" b="1" dirty="0">
                <a:solidFill>
                  <a:srgbClr val="FF9900"/>
                </a:solidFill>
                <a:latin typeface="+mn-lt"/>
                <a:ea typeface="黑体" panose="02010609060101010101" pitchFamily="49" charset="-122"/>
              </a:rPr>
              <a:t>effects on astronomical observations</a:t>
            </a:r>
            <a:endParaRPr lang="zh-CN" altLang="en-US" b="1" dirty="0">
              <a:solidFill>
                <a:srgbClr val="FF9900"/>
              </a:solidFill>
              <a:latin typeface="+mn-lt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>
            <a:extLst>
              <a:ext uri="{FF2B5EF4-FFF2-40B4-BE49-F238E27FC236}">
                <a16:creationId xmlns:a16="http://schemas.microsoft.com/office/drawing/2014/main" id="{9D711086-11C6-0A07-0C23-7CAAB525C094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590800"/>
            <a:ext cx="4038600" cy="3141663"/>
            <a:chOff x="432" y="1536"/>
            <a:chExt cx="2544" cy="1979"/>
          </a:xfrm>
        </p:grpSpPr>
        <p:pic>
          <p:nvPicPr>
            <p:cNvPr id="27651" name="Picture 3">
              <a:extLst>
                <a:ext uri="{FF2B5EF4-FFF2-40B4-BE49-F238E27FC236}">
                  <a16:creationId xmlns:a16="http://schemas.microsoft.com/office/drawing/2014/main" id="{DB1DCF53-AECC-EF42-EE7E-FDDD154561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536"/>
              <a:ext cx="2544" cy="1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652" name="Oval 4">
              <a:extLst>
                <a:ext uri="{FF2B5EF4-FFF2-40B4-BE49-F238E27FC236}">
                  <a16:creationId xmlns:a16="http://schemas.microsoft.com/office/drawing/2014/main" id="{EE03F2DD-D4A9-D28B-1F86-B1BF3E0174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2" y="3185"/>
              <a:ext cx="77" cy="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7653" name="Oval 5">
              <a:extLst>
                <a:ext uri="{FF2B5EF4-FFF2-40B4-BE49-F238E27FC236}">
                  <a16:creationId xmlns:a16="http://schemas.microsoft.com/office/drawing/2014/main" id="{0A0CFA41-098C-C1E2-D46A-EE976B889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1" y="3185"/>
              <a:ext cx="77" cy="8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7654" name="Oval 6">
              <a:extLst>
                <a:ext uri="{FF2B5EF4-FFF2-40B4-BE49-F238E27FC236}">
                  <a16:creationId xmlns:a16="http://schemas.microsoft.com/office/drawing/2014/main" id="{980EDF82-9F8D-4486-748A-263240D03F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0" y="3185"/>
              <a:ext cx="77" cy="81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7655" name="Oval 7">
              <a:extLst>
                <a:ext uri="{FF2B5EF4-FFF2-40B4-BE49-F238E27FC236}">
                  <a16:creationId xmlns:a16="http://schemas.microsoft.com/office/drawing/2014/main" id="{EA697244-7D87-93C1-7A99-00565F15A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9" y="3185"/>
              <a:ext cx="77" cy="81"/>
            </a:xfrm>
            <a:prstGeom prst="ellipse">
              <a:avLst/>
            </a:prstGeom>
            <a:solidFill>
              <a:srgbClr val="9933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7656" name="Oval 8">
              <a:extLst>
                <a:ext uri="{FF2B5EF4-FFF2-40B4-BE49-F238E27FC236}">
                  <a16:creationId xmlns:a16="http://schemas.microsoft.com/office/drawing/2014/main" id="{2F000DE4-FE63-D25B-FF15-0FDDE9B9D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2" y="3185"/>
              <a:ext cx="77" cy="8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7657" name="Oval 9">
              <a:extLst>
                <a:ext uri="{FF2B5EF4-FFF2-40B4-BE49-F238E27FC236}">
                  <a16:creationId xmlns:a16="http://schemas.microsoft.com/office/drawing/2014/main" id="{59D537C5-756C-A592-78A5-E26F35D59A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7" y="3185"/>
              <a:ext cx="77" cy="81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7658" name="Line 10">
              <a:extLst>
                <a:ext uri="{FF2B5EF4-FFF2-40B4-BE49-F238E27FC236}">
                  <a16:creationId xmlns:a16="http://schemas.microsoft.com/office/drawing/2014/main" id="{1ECA84FC-2EF9-C0DC-9FB7-D8A624AF10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15" y="1698"/>
              <a:ext cx="0" cy="1514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659" name="Line 11">
              <a:extLst>
                <a:ext uri="{FF2B5EF4-FFF2-40B4-BE49-F238E27FC236}">
                  <a16:creationId xmlns:a16="http://schemas.microsoft.com/office/drawing/2014/main" id="{7677D087-994F-2F8B-D53A-AF8DBC6BE8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2" y="2806"/>
              <a:ext cx="647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660" name="Line 12">
              <a:extLst>
                <a:ext uri="{FF2B5EF4-FFF2-40B4-BE49-F238E27FC236}">
                  <a16:creationId xmlns:a16="http://schemas.microsoft.com/office/drawing/2014/main" id="{18937ECA-4E81-9151-1D10-8BDE0EA49D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2" y="3049"/>
              <a:ext cx="647" cy="1"/>
            </a:xfrm>
            <a:prstGeom prst="line">
              <a:avLst/>
            </a:prstGeom>
            <a:noFill/>
            <a:ln w="28575">
              <a:solidFill>
                <a:srgbClr val="FF99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661" name="Oval 13">
              <a:extLst>
                <a:ext uri="{FF2B5EF4-FFF2-40B4-BE49-F238E27FC236}">
                  <a16:creationId xmlns:a16="http://schemas.microsoft.com/office/drawing/2014/main" id="{EAF27D41-FD88-6803-AE19-5CB646ADC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" y="2725"/>
              <a:ext cx="130" cy="13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27662" name="Group 14">
            <a:extLst>
              <a:ext uri="{FF2B5EF4-FFF2-40B4-BE49-F238E27FC236}">
                <a16:creationId xmlns:a16="http://schemas.microsoft.com/office/drawing/2014/main" id="{C9F91F88-3DFB-E2E7-C0ED-B0EABB9761B9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2590800"/>
            <a:ext cx="3962400" cy="3124200"/>
            <a:chOff x="2928" y="1584"/>
            <a:chExt cx="2205" cy="1968"/>
          </a:xfrm>
        </p:grpSpPr>
        <p:pic>
          <p:nvPicPr>
            <p:cNvPr id="27663" name="Picture 15">
              <a:extLst>
                <a:ext uri="{FF2B5EF4-FFF2-40B4-BE49-F238E27FC236}">
                  <a16:creationId xmlns:a16="http://schemas.microsoft.com/office/drawing/2014/main" id="{A75BC815-FF87-293F-2038-6EB0B9D96C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584"/>
              <a:ext cx="2205" cy="1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000"/>
                    </a:schemeClr>
                  </a:solidFill>
                </a14:hiddenFill>
              </a:ext>
            </a:extLst>
          </p:spPr>
        </p:pic>
        <p:sp>
          <p:nvSpPr>
            <p:cNvPr id="27664" name="Text Box 16">
              <a:extLst>
                <a:ext uri="{FF2B5EF4-FFF2-40B4-BE49-F238E27FC236}">
                  <a16:creationId xmlns:a16="http://schemas.microsoft.com/office/drawing/2014/main" id="{6B4A7BDF-8D79-7A44-0126-306BFEF845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8" y="3168"/>
              <a:ext cx="62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>
                  <a:solidFill>
                    <a:srgbClr val="00FF00"/>
                  </a:solidFill>
                  <a:ea typeface="MS PGothic" panose="020B0600070205080204" pitchFamily="34" charset="-128"/>
                </a:rPr>
                <a:t>Natural sky</a:t>
              </a:r>
            </a:p>
          </p:txBody>
        </p:sp>
        <p:sp>
          <p:nvSpPr>
            <p:cNvPr id="27665" name="Line 17">
              <a:extLst>
                <a:ext uri="{FF2B5EF4-FFF2-40B4-BE49-F238E27FC236}">
                  <a16:creationId xmlns:a16="http://schemas.microsoft.com/office/drawing/2014/main" id="{5D8AE43A-3CC3-26CB-C820-6EAF4B313A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8" y="2804"/>
              <a:ext cx="1961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666" name="Line 18">
              <a:extLst>
                <a:ext uri="{FF2B5EF4-FFF2-40B4-BE49-F238E27FC236}">
                  <a16:creationId xmlns:a16="http://schemas.microsoft.com/office/drawing/2014/main" id="{B09A6E3B-8226-8DD6-A7F3-A2B4253AF3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8" y="2942"/>
              <a:ext cx="196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667" name="Line 19">
              <a:extLst>
                <a:ext uri="{FF2B5EF4-FFF2-40B4-BE49-F238E27FC236}">
                  <a16:creationId xmlns:a16="http://schemas.microsoft.com/office/drawing/2014/main" id="{4D928D2F-F908-8A2C-12FD-238D845962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8" y="3219"/>
              <a:ext cx="1961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668" name="Oval 20">
              <a:extLst>
                <a:ext uri="{FF2B5EF4-FFF2-40B4-BE49-F238E27FC236}">
                  <a16:creationId xmlns:a16="http://schemas.microsoft.com/office/drawing/2014/main" id="{EE45ED34-5AD6-4DC2-C295-61B5CBADEA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5" y="2720"/>
              <a:ext cx="133" cy="167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7669" name="Rectangle 21">
            <a:extLst>
              <a:ext uri="{FF2B5EF4-FFF2-40B4-BE49-F238E27FC236}">
                <a16:creationId xmlns:a16="http://schemas.microsoft.com/office/drawing/2014/main" id="{C94DA454-B08B-F9EE-DBC1-FABF71BA5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0" y="360000"/>
            <a:ext cx="64442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9900"/>
                </a:solidFill>
                <a:ea typeface="黑体" panose="02010609060101010101" pitchFamily="49" charset="-122"/>
              </a:rPr>
              <a:t>- extinction and emission in the visible </a:t>
            </a:r>
          </a:p>
        </p:txBody>
      </p:sp>
      <p:pic>
        <p:nvPicPr>
          <p:cNvPr id="27670" name="Picture 22">
            <a:extLst>
              <a:ext uri="{FF2B5EF4-FFF2-40B4-BE49-F238E27FC236}">
                <a16:creationId xmlns:a16="http://schemas.microsoft.com/office/drawing/2014/main" id="{869AA3DF-7702-E579-AF2A-FF10D9B01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40768"/>
            <a:ext cx="80772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5" name="Group 1027">
            <a:extLst>
              <a:ext uri="{FF2B5EF4-FFF2-40B4-BE49-F238E27FC236}">
                <a16:creationId xmlns:a16="http://schemas.microsoft.com/office/drawing/2014/main" id="{26D365D6-58EB-9C47-347E-F6BE10D24F4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4800" y="1783308"/>
            <a:ext cx="4135438" cy="3311525"/>
            <a:chOff x="1104" y="864"/>
            <a:chExt cx="2688" cy="1884"/>
          </a:xfrm>
        </p:grpSpPr>
        <p:pic>
          <p:nvPicPr>
            <p:cNvPr id="28676" name="Picture 1028">
              <a:extLst>
                <a:ext uri="{FF2B5EF4-FFF2-40B4-BE49-F238E27FC236}">
                  <a16:creationId xmlns:a16="http://schemas.microsoft.com/office/drawing/2014/main" id="{72A1C578-7804-B354-6A6A-72001A1294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1075"/>
              <a:ext cx="2688" cy="1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677" name="Oval 1029">
              <a:extLst>
                <a:ext uri="{FF2B5EF4-FFF2-40B4-BE49-F238E27FC236}">
                  <a16:creationId xmlns:a16="http://schemas.microsoft.com/office/drawing/2014/main" id="{E9EE94BE-2986-A61B-176F-F9CAD3C0A01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92" y="1616"/>
              <a:ext cx="166" cy="18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rgbClr val="FFFF00"/>
                </a:solidFill>
              </a:endParaRPr>
            </a:p>
          </p:txBody>
        </p:sp>
        <p:sp>
          <p:nvSpPr>
            <p:cNvPr id="28678" name="Oval 1030">
              <a:extLst>
                <a:ext uri="{FF2B5EF4-FFF2-40B4-BE49-F238E27FC236}">
                  <a16:creationId xmlns:a16="http://schemas.microsoft.com/office/drawing/2014/main" id="{876A50AE-777C-93E7-A582-65587C6A07B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86" y="1616"/>
              <a:ext cx="166" cy="18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rgbClr val="FFFF00"/>
                </a:solidFill>
              </a:endParaRPr>
            </a:p>
          </p:txBody>
        </p:sp>
        <p:sp>
          <p:nvSpPr>
            <p:cNvPr id="28679" name="Oval 1031">
              <a:extLst>
                <a:ext uri="{FF2B5EF4-FFF2-40B4-BE49-F238E27FC236}">
                  <a16:creationId xmlns:a16="http://schemas.microsoft.com/office/drawing/2014/main" id="{DDB5D145-3743-0D90-2CC8-239F59A396C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35" y="1616"/>
              <a:ext cx="166" cy="18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rgbClr val="FFFF00"/>
                </a:solidFill>
              </a:endParaRPr>
            </a:p>
          </p:txBody>
        </p:sp>
        <p:sp>
          <p:nvSpPr>
            <p:cNvPr id="28680" name="Text Box 1032">
              <a:extLst>
                <a:ext uri="{FF2B5EF4-FFF2-40B4-BE49-F238E27FC236}">
                  <a16:creationId xmlns:a16="http://schemas.microsoft.com/office/drawing/2014/main" id="{4D2D2B6F-7FBA-5D07-2D9B-998B0061430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256" y="864"/>
              <a:ext cx="855" cy="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600" b="1" dirty="0">
                  <a:solidFill>
                    <a:srgbClr val="FFFF00"/>
                  </a:solidFill>
                </a:rPr>
                <a:t>Water Vapor</a:t>
              </a:r>
              <a:endParaRPr lang="ja-JP" altLang="en-US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28681" name="Line 1033">
              <a:extLst>
                <a:ext uri="{FF2B5EF4-FFF2-40B4-BE49-F238E27FC236}">
                  <a16:creationId xmlns:a16="http://schemas.microsoft.com/office/drawing/2014/main" id="{02C94EC9-088E-CC34-C6F9-4573309452B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239" y="1105"/>
              <a:ext cx="0" cy="21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FFFF00"/>
                </a:solidFill>
              </a:endParaRPr>
            </a:p>
          </p:txBody>
        </p:sp>
        <p:sp>
          <p:nvSpPr>
            <p:cNvPr id="28682" name="Line 1034">
              <a:extLst>
                <a:ext uri="{FF2B5EF4-FFF2-40B4-BE49-F238E27FC236}">
                  <a16:creationId xmlns:a16="http://schemas.microsoft.com/office/drawing/2014/main" id="{AFCDEAB3-4583-CC6B-9628-E0C57413E02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932" y="1105"/>
              <a:ext cx="0" cy="21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FFFF00"/>
                </a:solidFill>
              </a:endParaRPr>
            </a:p>
          </p:txBody>
        </p:sp>
        <p:sp>
          <p:nvSpPr>
            <p:cNvPr id="28683" name="Line 1035">
              <a:extLst>
                <a:ext uri="{FF2B5EF4-FFF2-40B4-BE49-F238E27FC236}">
                  <a16:creationId xmlns:a16="http://schemas.microsoft.com/office/drawing/2014/main" id="{7C7ACCB8-66E8-DB3B-F476-AE34A4DB27A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239" y="1105"/>
              <a:ext cx="693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FFFF00"/>
                </a:solidFill>
              </a:endParaRPr>
            </a:p>
          </p:txBody>
        </p:sp>
        <p:sp>
          <p:nvSpPr>
            <p:cNvPr id="28684" name="Line 1036">
              <a:extLst>
                <a:ext uri="{FF2B5EF4-FFF2-40B4-BE49-F238E27FC236}">
                  <a16:creationId xmlns:a16="http://schemas.microsoft.com/office/drawing/2014/main" id="{94A5F5F7-7B04-6CC0-39A9-2DE37656DEE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572" y="1045"/>
              <a:ext cx="0" cy="6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28685" name="Group 1037">
            <a:extLst>
              <a:ext uri="{FF2B5EF4-FFF2-40B4-BE49-F238E27FC236}">
                <a16:creationId xmlns:a16="http://schemas.microsoft.com/office/drawing/2014/main" id="{4486E850-8D9A-9573-37C4-3BAFDF87F32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99992" y="2178663"/>
            <a:ext cx="4422775" cy="3122303"/>
            <a:chOff x="1916" y="1344"/>
            <a:chExt cx="3172" cy="2139"/>
          </a:xfrm>
        </p:grpSpPr>
        <p:pic>
          <p:nvPicPr>
            <p:cNvPr id="28686" name="Picture 1038">
              <a:extLst>
                <a:ext uri="{FF2B5EF4-FFF2-40B4-BE49-F238E27FC236}">
                  <a16:creationId xmlns:a16="http://schemas.microsoft.com/office/drawing/2014/main" id="{2842E05E-C9D2-66AE-A837-6054C79D86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6" y="1344"/>
              <a:ext cx="3172" cy="1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8687" name="Group 1039">
              <a:extLst>
                <a:ext uri="{FF2B5EF4-FFF2-40B4-BE49-F238E27FC236}">
                  <a16:creationId xmlns:a16="http://schemas.microsoft.com/office/drawing/2014/main" id="{E9F4848E-98C5-C9CA-3455-7A4D2F6F3A8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421" y="3152"/>
              <a:ext cx="347" cy="57"/>
              <a:chOff x="1440" y="3168"/>
              <a:chExt cx="528" cy="96"/>
            </a:xfrm>
          </p:grpSpPr>
          <p:sp>
            <p:nvSpPr>
              <p:cNvPr id="28688" name="Line 1040">
                <a:extLst>
                  <a:ext uri="{FF2B5EF4-FFF2-40B4-BE49-F238E27FC236}">
                    <a16:creationId xmlns:a16="http://schemas.microsoft.com/office/drawing/2014/main" id="{598C77BF-F632-644D-BB13-F1994169817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40" y="3168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689" name="Line 1041">
                <a:extLst>
                  <a:ext uri="{FF2B5EF4-FFF2-40B4-BE49-F238E27FC236}">
                    <a16:creationId xmlns:a16="http://schemas.microsoft.com/office/drawing/2014/main" id="{CC50F264-707C-FAEC-8AF6-3413E903C3A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40" y="3264"/>
                <a:ext cx="52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690" name="Line 1042">
                <a:extLst>
                  <a:ext uri="{FF2B5EF4-FFF2-40B4-BE49-F238E27FC236}">
                    <a16:creationId xmlns:a16="http://schemas.microsoft.com/office/drawing/2014/main" id="{7289571B-12D9-48EA-BD14-2FE1C1E76C7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1968" y="3168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8691" name="Text Box 1043">
              <a:extLst>
                <a:ext uri="{FF2B5EF4-FFF2-40B4-BE49-F238E27FC236}">
                  <a16:creationId xmlns:a16="http://schemas.microsoft.com/office/drawing/2014/main" id="{6C3888E8-CA3B-F6E7-26A0-3F52F45E2BA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401" y="3187"/>
              <a:ext cx="367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400" b="1" dirty="0">
                  <a:solidFill>
                    <a:srgbClr val="FF0000"/>
                  </a:solidFill>
                </a:rPr>
                <a:t>NIR</a:t>
              </a:r>
            </a:p>
          </p:txBody>
        </p:sp>
        <p:sp>
          <p:nvSpPr>
            <p:cNvPr id="28692" name="Text Box 1044">
              <a:extLst>
                <a:ext uri="{FF2B5EF4-FFF2-40B4-BE49-F238E27FC236}">
                  <a16:creationId xmlns:a16="http://schemas.microsoft.com/office/drawing/2014/main" id="{3F31BC9C-8824-4F66-5D18-44F463406945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033" y="2160"/>
              <a:ext cx="633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 b="1" dirty="0">
                  <a:solidFill>
                    <a:srgbClr val="FF0000"/>
                  </a:solidFill>
                </a:rPr>
                <a:t>thermal</a:t>
              </a:r>
              <a:endParaRPr lang="ja-JP" alt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28693" name="Line 1045">
              <a:extLst>
                <a:ext uri="{FF2B5EF4-FFF2-40B4-BE49-F238E27FC236}">
                  <a16:creationId xmlns:a16="http://schemas.microsoft.com/office/drawing/2014/main" id="{C1AA3A23-97F0-B5BD-8E63-5972846A088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3935" y="2333"/>
              <a:ext cx="126" cy="11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694" name="Text Box 1046">
              <a:extLst>
                <a:ext uri="{FF2B5EF4-FFF2-40B4-BE49-F238E27FC236}">
                  <a16:creationId xmlns:a16="http://schemas.microsoft.com/office/drawing/2014/main" id="{DC840BC6-2B9A-CF03-2C7D-1EF22265F8F5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967" y="2206"/>
              <a:ext cx="362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 b="1" dirty="0">
                  <a:solidFill>
                    <a:srgbClr val="FF0000"/>
                  </a:solidFill>
                  <a:ea typeface="MS PGothic" panose="020B0600070205080204" pitchFamily="34" charset="-128"/>
                </a:rPr>
                <a:t>OH</a:t>
              </a:r>
              <a:endParaRPr lang="ja-JP" alt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28695" name="Line 1047">
              <a:extLst>
                <a:ext uri="{FF2B5EF4-FFF2-40B4-BE49-F238E27FC236}">
                  <a16:creationId xmlns:a16="http://schemas.microsoft.com/office/drawing/2014/main" id="{934C1AA2-BBFA-AAD2-5971-0A7A4AB0AFD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105" y="2418"/>
              <a:ext cx="379" cy="16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8696" name="Group 1048">
              <a:extLst>
                <a:ext uri="{FF2B5EF4-FFF2-40B4-BE49-F238E27FC236}">
                  <a16:creationId xmlns:a16="http://schemas.microsoft.com/office/drawing/2014/main" id="{6929C050-02D2-5077-F62A-128888822A8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831" y="3272"/>
              <a:ext cx="726" cy="84"/>
              <a:chOff x="1440" y="3151"/>
              <a:chExt cx="528" cy="105"/>
            </a:xfrm>
          </p:grpSpPr>
          <p:sp>
            <p:nvSpPr>
              <p:cNvPr id="28697" name="Line 1049">
                <a:extLst>
                  <a:ext uri="{FF2B5EF4-FFF2-40B4-BE49-F238E27FC236}">
                    <a16:creationId xmlns:a16="http://schemas.microsoft.com/office/drawing/2014/main" id="{EA2884DA-ADBE-DDE7-3C3F-42FD35C9EB8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40" y="3151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698" name="Line 1050">
                <a:extLst>
                  <a:ext uri="{FF2B5EF4-FFF2-40B4-BE49-F238E27FC236}">
                    <a16:creationId xmlns:a16="http://schemas.microsoft.com/office/drawing/2014/main" id="{36187D48-0715-A6C3-A444-6CF3D898D87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40" y="3231"/>
                <a:ext cx="528" cy="0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699" name="Line 1051">
                <a:extLst>
                  <a:ext uri="{FF2B5EF4-FFF2-40B4-BE49-F238E27FC236}">
                    <a16:creationId xmlns:a16="http://schemas.microsoft.com/office/drawing/2014/main" id="{DCD81B4A-E93F-153B-C6D5-3CC81B661E2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1968" y="3160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8700" name="Group 1052">
              <a:extLst>
                <a:ext uri="{FF2B5EF4-FFF2-40B4-BE49-F238E27FC236}">
                  <a16:creationId xmlns:a16="http://schemas.microsoft.com/office/drawing/2014/main" id="{30F94B2B-6E9D-D2E4-CBBC-409F6E44AC1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579" y="3294"/>
              <a:ext cx="798" cy="56"/>
              <a:chOff x="1434" y="3168"/>
              <a:chExt cx="534" cy="96"/>
            </a:xfrm>
          </p:grpSpPr>
          <p:sp>
            <p:nvSpPr>
              <p:cNvPr id="28701" name="Line 1053">
                <a:extLst>
                  <a:ext uri="{FF2B5EF4-FFF2-40B4-BE49-F238E27FC236}">
                    <a16:creationId xmlns:a16="http://schemas.microsoft.com/office/drawing/2014/main" id="{7956BF44-FDC3-A76F-C31B-9A3A55F45EF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40" y="3168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702" name="Line 1054">
                <a:extLst>
                  <a:ext uri="{FF2B5EF4-FFF2-40B4-BE49-F238E27FC236}">
                    <a16:creationId xmlns:a16="http://schemas.microsoft.com/office/drawing/2014/main" id="{2BA40AB9-D1A9-4036-6883-D851E8310A2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34" y="3254"/>
                <a:ext cx="528" cy="0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703" name="Line 1055">
                <a:extLst>
                  <a:ext uri="{FF2B5EF4-FFF2-40B4-BE49-F238E27FC236}">
                    <a16:creationId xmlns:a16="http://schemas.microsoft.com/office/drawing/2014/main" id="{44E7FAED-1960-F3E4-4B46-70A81E99C1D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1968" y="3168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8704" name="Line 1056">
              <a:extLst>
                <a:ext uri="{FF2B5EF4-FFF2-40B4-BE49-F238E27FC236}">
                  <a16:creationId xmlns:a16="http://schemas.microsoft.com/office/drawing/2014/main" id="{F2622683-5A3E-72E3-8C5B-BA1A4FF0736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408" y="3237"/>
              <a:ext cx="0" cy="57"/>
            </a:xfrm>
            <a:prstGeom prst="line">
              <a:avLst/>
            </a:prstGeom>
            <a:noFill/>
            <a:ln w="28575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705" name="Line 1057">
              <a:extLst>
                <a:ext uri="{FF2B5EF4-FFF2-40B4-BE49-F238E27FC236}">
                  <a16:creationId xmlns:a16="http://schemas.microsoft.com/office/drawing/2014/main" id="{3BBD3A10-9B92-27B9-5D55-6FBB5E80BE9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408" y="3294"/>
              <a:ext cx="347" cy="0"/>
            </a:xfrm>
            <a:prstGeom prst="line">
              <a:avLst/>
            </a:prstGeom>
            <a:noFill/>
            <a:ln w="28575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706" name="Text Box 1058">
              <a:extLst>
                <a:ext uri="{FF2B5EF4-FFF2-40B4-BE49-F238E27FC236}">
                  <a16:creationId xmlns:a16="http://schemas.microsoft.com/office/drawing/2014/main" id="{77AFD288-F60A-0F91-3B4D-BD0D3B3B092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833" y="3186"/>
              <a:ext cx="395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400" b="1" dirty="0">
                  <a:solidFill>
                    <a:srgbClr val="FF9933"/>
                  </a:solidFill>
                  <a:ea typeface="MS PGothic" panose="020B0600070205080204" pitchFamily="34" charset="-128"/>
                </a:rPr>
                <a:t>MIR</a:t>
              </a:r>
            </a:p>
          </p:txBody>
        </p:sp>
        <p:sp>
          <p:nvSpPr>
            <p:cNvPr id="28707" name="Text Box 1059">
              <a:extLst>
                <a:ext uri="{FF2B5EF4-FFF2-40B4-BE49-F238E27FC236}">
                  <a16:creationId xmlns:a16="http://schemas.microsoft.com/office/drawing/2014/main" id="{DA454B55-D21F-8DBF-A94E-EE4BB403F0B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887" y="3186"/>
              <a:ext cx="352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400" b="1" dirty="0">
                  <a:solidFill>
                    <a:srgbClr val="FF9933"/>
                  </a:solidFill>
                  <a:ea typeface="MS PGothic" panose="020B0600070205080204" pitchFamily="34" charset="-128"/>
                </a:rPr>
                <a:t>FIR</a:t>
              </a:r>
            </a:p>
          </p:txBody>
        </p:sp>
        <p:sp>
          <p:nvSpPr>
            <p:cNvPr id="28708" name="Text Box 1060">
              <a:extLst>
                <a:ext uri="{FF2B5EF4-FFF2-40B4-BE49-F238E27FC236}">
                  <a16:creationId xmlns:a16="http://schemas.microsoft.com/office/drawing/2014/main" id="{958866F0-9398-33C4-EBA3-F82466CBCB0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368" y="3274"/>
              <a:ext cx="598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400" b="1">
                  <a:solidFill>
                    <a:srgbClr val="FFFF00"/>
                  </a:solidFill>
                  <a:ea typeface="MS PGothic" panose="020B0600070205080204" pitchFamily="34" charset="-128"/>
                </a:rPr>
                <a:t>Sub-mm</a:t>
              </a:r>
            </a:p>
          </p:txBody>
        </p:sp>
      </p:grpSp>
      <p:sp>
        <p:nvSpPr>
          <p:cNvPr id="4" name="Rectangle 21">
            <a:extLst>
              <a:ext uri="{FF2B5EF4-FFF2-40B4-BE49-F238E27FC236}">
                <a16:creationId xmlns:a16="http://schemas.microsoft.com/office/drawing/2014/main" id="{53F05BA0-E290-97CA-5356-B8336F76C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0" y="360000"/>
            <a:ext cx="67838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9900"/>
                </a:solidFill>
                <a:ea typeface="黑体" panose="02010609060101010101" pitchFamily="49" charset="-122"/>
              </a:rPr>
              <a:t>- absorption and radiation in the infrared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宋体" pitchFamily="2" charset="-122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Designs\Soaring.pot</Template>
  <TotalTime>12161</TotalTime>
  <Words>1682</Words>
  <Application>Microsoft Office PowerPoint</Application>
  <PresentationFormat>全屏显示(4:3)</PresentationFormat>
  <Paragraphs>358</Paragraphs>
  <Slides>46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59" baseType="lpstr">
      <vt:lpstr>Arial Unicode MS</vt:lpstr>
      <vt:lpstr>MS PGothic</vt:lpstr>
      <vt:lpstr>仿宋</vt:lpstr>
      <vt:lpstr>黑体</vt:lpstr>
      <vt:lpstr>华文行楷</vt:lpstr>
      <vt:lpstr>楷体</vt:lpstr>
      <vt:lpstr>宋体</vt:lpstr>
      <vt:lpstr>Arial</vt:lpstr>
      <vt:lpstr>Comic Sans MS</vt:lpstr>
      <vt:lpstr>Symbol</vt:lpstr>
      <vt:lpstr>Times New Roman</vt:lpstr>
      <vt:lpstr>Wingdings</vt:lpstr>
      <vt:lpstr>Soaring</vt:lpstr>
      <vt:lpstr>PowerPoint 演示文稿</vt:lpstr>
      <vt:lpstr>PowerPoint 演示文稿</vt:lpstr>
      <vt:lpstr>PowerPoint 演示文稿</vt:lpstr>
      <vt:lpstr>   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pmo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中国西部天文选址  姚永强 国家天文台</dc:title>
  <dc:creator>yaoyongqiang</dc:creator>
  <cp:lastModifiedBy>Yongqiang Yao</cp:lastModifiedBy>
  <cp:revision>707</cp:revision>
  <dcterms:created xsi:type="dcterms:W3CDTF">2004-07-25T09:28:31Z</dcterms:created>
  <dcterms:modified xsi:type="dcterms:W3CDTF">2024-09-04T00:04:54Z</dcterms:modified>
</cp:coreProperties>
</file>